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08"/>
  </p:notesMasterIdLst>
  <p:sldIdLst>
    <p:sldId id="256" r:id="rId2"/>
    <p:sldId id="257" r:id="rId3"/>
    <p:sldId id="355" r:id="rId4"/>
    <p:sldId id="356" r:id="rId5"/>
    <p:sldId id="460" r:id="rId6"/>
    <p:sldId id="358" r:id="rId7"/>
    <p:sldId id="461" r:id="rId8"/>
    <p:sldId id="462"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453" r:id="rId27"/>
    <p:sldId id="454" r:id="rId28"/>
    <p:sldId id="459" r:id="rId29"/>
    <p:sldId id="455" r:id="rId30"/>
    <p:sldId id="376" r:id="rId31"/>
    <p:sldId id="377" r:id="rId32"/>
    <p:sldId id="456" r:id="rId33"/>
    <p:sldId id="457" r:id="rId34"/>
    <p:sldId id="458" r:id="rId35"/>
    <p:sldId id="379" r:id="rId36"/>
    <p:sldId id="380" r:id="rId37"/>
    <p:sldId id="382" r:id="rId38"/>
    <p:sldId id="383" r:id="rId39"/>
    <p:sldId id="384" r:id="rId40"/>
    <p:sldId id="385" r:id="rId41"/>
    <p:sldId id="386" r:id="rId42"/>
    <p:sldId id="387" r:id="rId43"/>
    <p:sldId id="388" r:id="rId44"/>
    <p:sldId id="465"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5" r:id="rId79"/>
    <p:sldId id="426" r:id="rId80"/>
    <p:sldId id="427" r:id="rId81"/>
    <p:sldId id="428" r:id="rId82"/>
    <p:sldId id="429" r:id="rId83"/>
    <p:sldId id="430" r:id="rId84"/>
    <p:sldId id="431" r:id="rId85"/>
    <p:sldId id="432" r:id="rId86"/>
    <p:sldId id="433" r:id="rId87"/>
    <p:sldId id="434" r:id="rId88"/>
    <p:sldId id="435" r:id="rId89"/>
    <p:sldId id="436" r:id="rId90"/>
    <p:sldId id="439" r:id="rId91"/>
    <p:sldId id="464" r:id="rId92"/>
    <p:sldId id="463" r:id="rId93"/>
    <p:sldId id="437" r:id="rId94"/>
    <p:sldId id="438" r:id="rId95"/>
    <p:sldId id="440" r:id="rId96"/>
    <p:sldId id="441" r:id="rId97"/>
    <p:sldId id="442" r:id="rId98"/>
    <p:sldId id="443" r:id="rId99"/>
    <p:sldId id="444" r:id="rId100"/>
    <p:sldId id="445" r:id="rId101"/>
    <p:sldId id="446" r:id="rId102"/>
    <p:sldId id="447" r:id="rId103"/>
    <p:sldId id="448" r:id="rId104"/>
    <p:sldId id="449" r:id="rId105"/>
    <p:sldId id="451" r:id="rId106"/>
    <p:sldId id="452" r:id="rId10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m Sayf" initials="KS" lastIdx="1" clrIdx="0">
    <p:extLst>
      <p:ext uri="{19B8F6BF-5375-455C-9EA6-DF929625EA0E}">
        <p15:presenceInfo xmlns:p15="http://schemas.microsoft.com/office/powerpoint/2012/main" userId="Karim Say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042B"/>
    <a:srgbClr val="CDB3BC"/>
    <a:srgbClr val="4F0327"/>
    <a:srgbClr val="4A0428"/>
    <a:srgbClr val="5F001B"/>
    <a:srgbClr val="925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91" autoAdjust="0"/>
    <p:restoredTop sz="94660"/>
  </p:normalViewPr>
  <p:slideViewPr>
    <p:cSldViewPr snapToGrid="0">
      <p:cViewPr varScale="1">
        <p:scale>
          <a:sx n="68" d="100"/>
          <a:sy n="68" d="100"/>
        </p:scale>
        <p:origin x="20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A2283-46B9-4301-A870-6A5E30FFDF21}" type="datetimeFigureOut">
              <a:rPr lang="en-US" smtClean="0"/>
              <a:t>7/4/2021</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7D200-6615-4E07-B626-B3868E9A4237}" type="slidenum">
              <a:rPr lang="en-US" smtClean="0"/>
              <a:t>‹#›</a:t>
            </a:fld>
            <a:endParaRPr lang="en-US"/>
          </a:p>
        </p:txBody>
      </p:sp>
    </p:spTree>
    <p:extLst>
      <p:ext uri="{BB962C8B-B14F-4D97-AF65-F5344CB8AC3E}">
        <p14:creationId xmlns:p14="http://schemas.microsoft.com/office/powerpoint/2010/main" val="1309829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0D38E1-36C0-465B-AE4F-7E901BEF1027}" type="datetime1">
              <a:rPr lang="en-US" smtClean="0"/>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1947665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4F9060-529A-4395-A5E7-81308FB1CB59}" type="datetime1">
              <a:rPr lang="en-US" smtClean="0"/>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106051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180A3-1030-4B99-8816-28FB2010AD58}" type="datetime1">
              <a:rPr lang="en-US" smtClean="0"/>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376626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3E203A-2807-47A7-88E1-10B7A5DCA228}" type="datetime1">
              <a:rPr lang="en-US" smtClean="0"/>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351001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FF0CC-96E4-41DC-B3E9-D45CB18F5137}" type="datetime1">
              <a:rPr lang="en-US" smtClean="0"/>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239429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E2068-8DC0-44BA-AB71-37AF0C6AC1C2}" type="datetime1">
              <a:rPr lang="en-US" smtClean="0"/>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261184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E3C779-0846-490E-BEEE-457A3CCCF8E5}" type="datetime1">
              <a:rPr lang="en-US" smtClean="0"/>
              <a:t>7/4/2021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167893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37162-6868-47BB-9564-DA1012640ECB}" type="datetime1">
              <a:rPr lang="en-US" smtClean="0"/>
              <a:t>7/4/2021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2137609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090137-A90A-4C5F-BE60-348DC3839A64}" type="datetime1">
              <a:rPr lang="en-US" smtClean="0"/>
              <a:t>7/4/2021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4074582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3AE59CA-C876-4C07-AC5A-132A318D494E}" type="datetime1">
              <a:rPr lang="en-US" smtClean="0"/>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156731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4626CD3-D0A9-4E40-ACF4-4B6F13FDCCDC}" type="datetime1">
              <a:rPr lang="en-US" smtClean="0"/>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738F0-FE43-43DC-A3B5-EDC7A5D63182}" type="slidenum">
              <a:rPr lang="en-US" smtClean="0"/>
              <a:t>‹#›</a:t>
            </a:fld>
            <a:endParaRPr lang="en-US"/>
          </a:p>
        </p:txBody>
      </p:sp>
    </p:spTree>
    <p:extLst>
      <p:ext uri="{BB962C8B-B14F-4D97-AF65-F5344CB8AC3E}">
        <p14:creationId xmlns:p14="http://schemas.microsoft.com/office/powerpoint/2010/main" val="172003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8C281-45C3-4582-BC93-F588CA84B10A}" type="datetime1">
              <a:rPr lang="en-US" smtClean="0"/>
              <a:t>7/4/2021</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C62738F0-FE43-43DC-A3B5-EDC7A5D63182}" type="slidenum">
              <a:rPr lang="en-US" smtClean="0"/>
              <a:t>‹#›</a:t>
            </a:fld>
            <a:endParaRPr lang="en-US"/>
          </a:p>
        </p:txBody>
      </p:sp>
    </p:spTree>
    <p:extLst>
      <p:ext uri="{BB962C8B-B14F-4D97-AF65-F5344CB8AC3E}">
        <p14:creationId xmlns:p14="http://schemas.microsoft.com/office/powerpoint/2010/main" val="35422146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mailto:amirnasser989@gmail.com"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mailto:amirnasser989@gmail.c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750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5A95E44-77AD-42E5-B7D8-9613F41EEE2C}"/>
              </a:ext>
            </a:extLst>
          </p:cNvPr>
          <p:cNvSpPr>
            <a:spLocks noGrp="1"/>
          </p:cNvSpPr>
          <p:nvPr>
            <p:ph type="sldNum" sz="quarter" idx="12"/>
          </p:nvPr>
        </p:nvSpPr>
        <p:spPr/>
        <p:txBody>
          <a:bodyPr/>
          <a:lstStyle/>
          <a:p>
            <a:fld id="{C62738F0-FE43-43DC-A3B5-EDC7A5D63182}" type="slidenum">
              <a:rPr lang="en-US" smtClean="0"/>
              <a:t>10</a:t>
            </a:fld>
            <a:endParaRPr lang="en-US"/>
          </a:p>
        </p:txBody>
      </p:sp>
      <p:sp>
        <p:nvSpPr>
          <p:cNvPr id="97" name="مربع نص 96">
            <a:extLst>
              <a:ext uri="{FF2B5EF4-FFF2-40B4-BE49-F238E27FC236}">
                <a16:creationId xmlns="" xmlns:a16="http://schemas.microsoft.com/office/drawing/2014/main" id="{DB6D3CF0-E436-4971-BBFB-F07440A819D7}"/>
              </a:ext>
            </a:extLst>
          </p:cNvPr>
          <p:cNvSpPr txBox="1"/>
          <p:nvPr/>
        </p:nvSpPr>
        <p:spPr>
          <a:xfrm>
            <a:off x="214313" y="1240958"/>
            <a:ext cx="6376987" cy="83472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800" b="1" dirty="0">
                <a:effectLst/>
                <a:latin typeface="Segoe UI" panose="020B0502040204020203" pitchFamily="34" charset="0"/>
                <a:ea typeface="Calibri" panose="020F0502020204030204" pitchFamily="34" charset="0"/>
                <a:cs typeface="Arial" panose="020B0604020202020204" pitchFamily="34" charset="0"/>
              </a:rPr>
              <a:t>Structure:</a:t>
            </a:r>
            <a:endParaRPr lang="en-US" b="1" dirty="0"/>
          </a:p>
          <a:p>
            <a:r>
              <a:rPr lang="en-US" sz="1800" dirty="0">
                <a:effectLst/>
                <a:latin typeface="Segoe UI" panose="020B0502040204020203" pitchFamily="34" charset="0"/>
                <a:ea typeface="Calibri" panose="020F0502020204030204" pitchFamily="34" charset="0"/>
              </a:rPr>
              <a:t>A </a:t>
            </a:r>
            <a:r>
              <a:rPr lang="en-US" sz="1800" u="sng" dirty="0">
                <a:effectLst/>
                <a:latin typeface="Segoe UI" panose="020B0502040204020203" pitchFamily="34" charset="0"/>
                <a:ea typeface="Calibri" panose="020F0502020204030204" pitchFamily="34" charset="0"/>
              </a:rPr>
              <a:t>Fitness &amp; Healthcare application</a:t>
            </a:r>
            <a:r>
              <a:rPr lang="en-US" sz="1800" dirty="0">
                <a:effectLst/>
                <a:latin typeface="Segoe UI" panose="020B0502040204020203" pitchFamily="34" charset="0"/>
                <a:ea typeface="Calibri" panose="020F0502020204030204" pitchFamily="34" charset="0"/>
              </a:rPr>
              <a:t> with advanced technologies/ processes </a:t>
            </a:r>
          </a:p>
          <a:p>
            <a:endParaRPr lang="en-US" dirty="0"/>
          </a:p>
          <a:p>
            <a:pPr marL="0" marR="0">
              <a:lnSpc>
                <a:spcPct val="107000"/>
              </a:lnSpc>
              <a:spcBef>
                <a:spcPts val="0"/>
              </a:spcBef>
              <a:spcAft>
                <a:spcPts val="0"/>
              </a:spcAft>
            </a:pPr>
            <a:r>
              <a:rPr lang="en-US" sz="1800" b="1" dirty="0">
                <a:effectLst/>
                <a:latin typeface="Segoe UI" panose="020B0502040204020203" pitchFamily="34" charset="0"/>
                <a:ea typeface="Calibri" panose="020F0502020204030204" pitchFamily="34" charset="0"/>
                <a:cs typeface="Arial" panose="020B0604020202020204" pitchFamily="34" charset="0"/>
              </a:rPr>
              <a:t>Technical Architecture\ Description: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Application service - Android &amp; IOS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Flutter Framework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Firebase Cloud Database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Firebase Auth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Firebase Storage</a:t>
            </a:r>
          </a:p>
          <a:p>
            <a:pPr marL="342900" marR="0" lvl="0" indent="-342900">
              <a:lnSpc>
                <a:spcPct val="107000"/>
              </a:lnSpc>
              <a:spcBef>
                <a:spcPts val="0"/>
              </a:spcBef>
              <a:spcAft>
                <a:spcPts val="0"/>
              </a:spcAft>
              <a:buFont typeface="+mj-lt"/>
              <a:buAutoNum type="arabicPeriod"/>
            </a:pPr>
            <a:r>
              <a:rPr lang="en-US" sz="1800" dirty="0">
                <a:effectLst/>
                <a:latin typeface="Segoe UI" panose="020B0502040204020203" pitchFamily="34" charset="0"/>
                <a:ea typeface="Calibri" panose="020F0502020204030204" pitchFamily="34" charset="0"/>
                <a:cs typeface="Arial" panose="020B0604020202020204" pitchFamily="34" charset="0"/>
              </a:rPr>
              <a:t>Google Sign In</a:t>
            </a:r>
          </a:p>
          <a:p>
            <a:pPr marL="342900" marR="0" lvl="0" indent="-342900">
              <a:lnSpc>
                <a:spcPct val="107000"/>
              </a:lnSpc>
              <a:spcBef>
                <a:spcPts val="0"/>
              </a:spcBef>
              <a:spcAft>
                <a:spcPts val="0"/>
              </a:spcAft>
              <a:buFont typeface="+mj-lt"/>
              <a:buAutoNum type="arabicPeriod"/>
            </a:pPr>
            <a:r>
              <a:rPr lang="en-US" sz="1800" dirty="0">
                <a:ea typeface="Calibri" panose="020F0502020204030204" pitchFamily="34" charset="0"/>
                <a:cs typeface="Arial" panose="020B0604020202020204" pitchFamily="34" charset="0"/>
              </a:rPr>
              <a:t>Pedometer</a:t>
            </a:r>
          </a:p>
          <a:p>
            <a:pPr marL="342900" marR="0" lvl="0" indent="-342900">
              <a:lnSpc>
                <a:spcPct val="107000"/>
              </a:lnSpc>
              <a:spcBef>
                <a:spcPts val="0"/>
              </a:spcBef>
              <a:spcAft>
                <a:spcPts val="0"/>
              </a:spcAft>
              <a:buFont typeface="+mj-lt"/>
              <a:buAutoNum type="arabicPeriod"/>
            </a:pPr>
            <a:r>
              <a:rPr lang="en-US" sz="1800" dirty="0">
                <a:latin typeface="Calibri" panose="020F0502020204030204" pitchFamily="34" charset="0"/>
                <a:ea typeface="Calibri" panose="020F0502020204030204" pitchFamily="34" charset="0"/>
                <a:cs typeface="Arial" panose="020B0604020202020204" pitchFamily="34" charset="0"/>
              </a:rPr>
              <a:t>TensorFlow lite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785"/>
              </a:spcAft>
            </a:pPr>
            <a:r>
              <a:rPr lang="en-US" sz="1800" dirty="0">
                <a:effectLst/>
                <a:latin typeface="Segoe UI" panose="020B0502040204020203" pitchFamily="34" charset="0"/>
                <a:ea typeface="Calibri" panose="020F0502020204030204" pitchFamily="34" charset="0"/>
                <a:cs typeface="Arial" panose="020B0604020202020204" pitchFamily="34" charset="0"/>
              </a:rPr>
              <a:t>• Our application is built with Flutter, portable runtime for high-quality mobile applications. It implements Flutter's core libraries, including animation and graphics, file and network I/O, accessibility support, plugin architecture, and a Dart runtime and toolchain for developing, compiling, and running Flutter applications.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785"/>
              </a:spcAft>
            </a:pPr>
            <a:r>
              <a:rPr lang="en-US" sz="1800" dirty="0">
                <a:effectLst/>
                <a:latin typeface="Segoe UI" panose="020B0502040204020203" pitchFamily="34" charset="0"/>
                <a:ea typeface="Calibri" panose="020F0502020204030204" pitchFamily="34" charset="0"/>
                <a:cs typeface="Arial" panose="020B0604020202020204" pitchFamily="34" charset="0"/>
              </a:rPr>
              <a:t>• Supporting it with Firebase; having a database that provides a cloud database and backend and Firebase Auth that can authenticate users and Google Sign In.</a:t>
            </a:r>
          </a:p>
          <a:p>
            <a:pPr marL="0" marR="0">
              <a:lnSpc>
                <a:spcPct val="107000"/>
              </a:lnSpc>
              <a:spcBef>
                <a:spcPts val="0"/>
              </a:spcBef>
              <a:spcAft>
                <a:spcPts val="785"/>
              </a:spcAft>
            </a:pPr>
            <a:r>
              <a:rPr lang="en-US" sz="1800" dirty="0">
                <a:effectLst/>
                <a:latin typeface="Segoe UI" panose="020B0502040204020203" pitchFamily="34" charset="0"/>
                <a:ea typeface="Calibri" panose="020F0502020204030204" pitchFamily="34" charset="0"/>
                <a:cs typeface="Arial" panose="020B0604020202020204" pitchFamily="34" charset="0"/>
              </a:rPr>
              <a:t>• We are using Android studio for developing.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r>
              <a:rPr lang="en-US" dirty="0"/>
              <a:t> </a:t>
            </a:r>
          </a:p>
        </p:txBody>
      </p:sp>
    </p:spTree>
    <p:extLst>
      <p:ext uri="{BB962C8B-B14F-4D97-AF65-F5344CB8AC3E}">
        <p14:creationId xmlns:p14="http://schemas.microsoft.com/office/powerpoint/2010/main" val="5497083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4301F3C-9190-420D-BCFA-B5E648B4785C}"/>
              </a:ext>
            </a:extLst>
          </p:cNvPr>
          <p:cNvSpPr>
            <a:spLocks noGrp="1"/>
          </p:cNvSpPr>
          <p:nvPr>
            <p:ph type="sldNum" sz="quarter" idx="12"/>
          </p:nvPr>
        </p:nvSpPr>
        <p:spPr/>
        <p:txBody>
          <a:bodyPr/>
          <a:lstStyle/>
          <a:p>
            <a:fld id="{C62738F0-FE43-43DC-A3B5-EDC7A5D63182}" type="slidenum">
              <a:rPr lang="en-US" smtClean="0"/>
              <a:t>100</a:t>
            </a:fld>
            <a:endParaRPr lang="en-US"/>
          </a:p>
        </p:txBody>
      </p:sp>
      <p:pic>
        <p:nvPicPr>
          <p:cNvPr id="3" name="Picture 2"/>
          <p:cNvPicPr>
            <a:picLocks noChangeAspect="1"/>
          </p:cNvPicPr>
          <p:nvPr/>
        </p:nvPicPr>
        <p:blipFill>
          <a:blip r:embed="rId3"/>
          <a:stretch>
            <a:fillRect/>
          </a:stretch>
        </p:blipFill>
        <p:spPr>
          <a:xfrm>
            <a:off x="91440" y="4186719"/>
            <a:ext cx="6766560" cy="1207442"/>
          </a:xfrm>
          <a:prstGeom prst="rect">
            <a:avLst/>
          </a:prstGeom>
        </p:spPr>
      </p:pic>
    </p:spTree>
    <p:extLst>
      <p:ext uri="{BB962C8B-B14F-4D97-AF65-F5344CB8AC3E}">
        <p14:creationId xmlns:p14="http://schemas.microsoft.com/office/powerpoint/2010/main" val="960833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973F371-4C26-481C-BB1E-57C6D219DF88}"/>
              </a:ext>
            </a:extLst>
          </p:cNvPr>
          <p:cNvSpPr>
            <a:spLocks noGrp="1"/>
          </p:cNvSpPr>
          <p:nvPr>
            <p:ph type="sldNum" sz="quarter" idx="12"/>
          </p:nvPr>
        </p:nvSpPr>
        <p:spPr/>
        <p:txBody>
          <a:bodyPr/>
          <a:lstStyle/>
          <a:p>
            <a:fld id="{C62738F0-FE43-43DC-A3B5-EDC7A5D63182}" type="slidenum">
              <a:rPr lang="en-US" smtClean="0"/>
              <a:t>101</a:t>
            </a:fld>
            <a:endParaRPr lang="en-US"/>
          </a:p>
        </p:txBody>
      </p:sp>
      <p:sp>
        <p:nvSpPr>
          <p:cNvPr id="3" name="مربع نص 2">
            <a:extLst>
              <a:ext uri="{FF2B5EF4-FFF2-40B4-BE49-F238E27FC236}">
                <a16:creationId xmlns="" xmlns:a16="http://schemas.microsoft.com/office/drawing/2014/main" id="{A5CF0112-44AD-42E6-93A7-54B46504AB39}"/>
              </a:ext>
            </a:extLst>
          </p:cNvPr>
          <p:cNvSpPr txBox="1"/>
          <p:nvPr/>
        </p:nvSpPr>
        <p:spPr>
          <a:xfrm>
            <a:off x="240506" y="1202442"/>
            <a:ext cx="6376987" cy="59787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50000"/>
              </a:lnSpc>
              <a:spcBef>
                <a:spcPts val="0"/>
              </a:spcBef>
              <a:spcAft>
                <a:spcPts val="0"/>
              </a:spcAft>
            </a:pPr>
            <a:r>
              <a:rPr lang="en-US" sz="3200" b="1" dirty="0" smtClean="0"/>
              <a:t>Expected Result:</a:t>
            </a:r>
          </a:p>
          <a:p>
            <a:pPr marL="0" marR="0">
              <a:lnSpc>
                <a:spcPct val="150000"/>
              </a:lnSpc>
              <a:spcBef>
                <a:spcPts val="0"/>
              </a:spcBef>
              <a:spcAft>
                <a:spcPts val="0"/>
              </a:spcAft>
            </a:pPr>
            <a:r>
              <a:rPr lang="en-US" sz="2000" dirty="0" smtClean="0"/>
              <a:t>1- get pictured image and get some calories from this picture.</a:t>
            </a:r>
          </a:p>
          <a:p>
            <a:pPr marL="0" marR="0">
              <a:lnSpc>
                <a:spcPct val="150000"/>
              </a:lnSpc>
              <a:spcBef>
                <a:spcPts val="0"/>
              </a:spcBef>
              <a:spcAft>
                <a:spcPts val="0"/>
              </a:spcAft>
            </a:pPr>
            <a:r>
              <a:rPr lang="en-US" sz="2000" dirty="0" smtClean="0"/>
              <a:t>2- view timeline and add post and follow and unfollow. </a:t>
            </a:r>
          </a:p>
          <a:p>
            <a:pPr marL="0" marR="0">
              <a:lnSpc>
                <a:spcPct val="150000"/>
              </a:lnSpc>
              <a:spcBef>
                <a:spcPts val="0"/>
              </a:spcBef>
              <a:spcAft>
                <a:spcPts val="0"/>
              </a:spcAft>
            </a:pPr>
            <a:r>
              <a:rPr lang="en-US" sz="2000" dirty="0" smtClean="0"/>
              <a:t>3- get best advices from </a:t>
            </a:r>
            <a:r>
              <a:rPr lang="en-US" sz="2000" dirty="0" err="1" smtClean="0"/>
              <a:t>inputing</a:t>
            </a:r>
            <a:r>
              <a:rPr lang="en-US" sz="2000" dirty="0" smtClean="0"/>
              <a:t> in body info.</a:t>
            </a:r>
          </a:p>
          <a:p>
            <a:pPr marL="0" marR="0">
              <a:lnSpc>
                <a:spcPct val="150000"/>
              </a:lnSpc>
              <a:spcBef>
                <a:spcPts val="0"/>
              </a:spcBef>
              <a:spcAft>
                <a:spcPts val="0"/>
              </a:spcAft>
            </a:pPr>
            <a:r>
              <a:rPr lang="en-US" sz="2000" dirty="0" smtClean="0"/>
              <a:t>4- connect with people in application </a:t>
            </a:r>
          </a:p>
          <a:p>
            <a:pPr marL="0" marR="0">
              <a:lnSpc>
                <a:spcPct val="150000"/>
              </a:lnSpc>
              <a:spcBef>
                <a:spcPts val="0"/>
              </a:spcBef>
              <a:spcAft>
                <a:spcPts val="0"/>
              </a:spcAft>
            </a:pPr>
            <a:r>
              <a:rPr lang="en-US" sz="2000" dirty="0" smtClean="0"/>
              <a:t>To message them.</a:t>
            </a:r>
          </a:p>
          <a:p>
            <a:pPr marL="0" marR="0">
              <a:lnSpc>
                <a:spcPct val="150000"/>
              </a:lnSpc>
              <a:spcBef>
                <a:spcPts val="0"/>
              </a:spcBef>
              <a:spcAft>
                <a:spcPts val="0"/>
              </a:spcAft>
            </a:pPr>
            <a:r>
              <a:rPr lang="en-US" sz="2000" dirty="0" smtClean="0"/>
              <a:t>5- add gym plan as coach and get some needed people to be subscribers.</a:t>
            </a:r>
          </a:p>
          <a:p>
            <a:pPr marL="0" marR="0">
              <a:lnSpc>
                <a:spcPct val="150000"/>
              </a:lnSpc>
              <a:spcBef>
                <a:spcPts val="0"/>
              </a:spcBef>
              <a:spcAft>
                <a:spcPts val="0"/>
              </a:spcAft>
            </a:pPr>
            <a:r>
              <a:rPr lang="en-US" sz="2000" dirty="0" smtClean="0"/>
              <a:t>6- accept gym plan subscriber and refuse it.</a:t>
            </a:r>
          </a:p>
          <a:p>
            <a:pPr marL="0" marR="0">
              <a:lnSpc>
                <a:spcPct val="150000"/>
              </a:lnSpc>
              <a:spcBef>
                <a:spcPts val="0"/>
              </a:spcBef>
              <a:spcAft>
                <a:spcPts val="0"/>
              </a:spcAft>
            </a:pPr>
            <a:r>
              <a:rPr lang="en-US" sz="2000" dirty="0" smtClean="0"/>
              <a:t>7- admin can update application welcoming data , verify users , accept coaches dashboard.</a:t>
            </a:r>
            <a:endParaRPr lang="en-US" sz="1800" dirty="0" smtClean="0"/>
          </a:p>
          <a:p>
            <a:pPr marL="0" marR="0">
              <a:lnSpc>
                <a:spcPct val="150000"/>
              </a:lnSpc>
              <a:spcBef>
                <a:spcPts val="0"/>
              </a:spcBef>
              <a:spcAft>
                <a:spcPts val="0"/>
              </a:spcAft>
            </a:pPr>
            <a:endParaRPr lang="en-US" sz="800" b="1" dirty="0"/>
          </a:p>
        </p:txBody>
      </p:sp>
    </p:spTree>
    <p:extLst>
      <p:ext uri="{BB962C8B-B14F-4D97-AF65-F5344CB8AC3E}">
        <p14:creationId xmlns:p14="http://schemas.microsoft.com/office/powerpoint/2010/main" val="10587828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D44A3C1-B11E-4F52-85F6-3A5D1CB3D709}"/>
              </a:ext>
            </a:extLst>
          </p:cNvPr>
          <p:cNvSpPr>
            <a:spLocks noGrp="1"/>
          </p:cNvSpPr>
          <p:nvPr>
            <p:ph type="sldNum" sz="quarter" idx="12"/>
          </p:nvPr>
        </p:nvSpPr>
        <p:spPr/>
        <p:txBody>
          <a:bodyPr/>
          <a:lstStyle/>
          <a:p>
            <a:fld id="{C62738F0-FE43-43DC-A3B5-EDC7A5D63182}" type="slidenum">
              <a:rPr lang="en-US" smtClean="0"/>
              <a:t>102</a:t>
            </a:fld>
            <a:endParaRPr lang="en-US"/>
          </a:p>
        </p:txBody>
      </p:sp>
      <p:sp>
        <p:nvSpPr>
          <p:cNvPr id="3" name="Rectangle 2"/>
          <p:cNvSpPr/>
          <p:nvPr/>
        </p:nvSpPr>
        <p:spPr>
          <a:xfrm>
            <a:off x="264160" y="1351280"/>
            <a:ext cx="6350000" cy="5016758"/>
          </a:xfrm>
          <a:prstGeom prst="rect">
            <a:avLst/>
          </a:prstGeom>
        </p:spPr>
        <p:txBody>
          <a:bodyPr wrap="square">
            <a:spAutoFit/>
          </a:bodyPr>
          <a:lstStyle/>
          <a:p>
            <a:r>
              <a:rPr lang="en-US" sz="3200" b="1" dirty="0" smtClean="0">
                <a:solidFill>
                  <a:srgbClr val="48042B"/>
                </a:solidFill>
              </a:rPr>
              <a:t>Actual Result</a:t>
            </a:r>
            <a:r>
              <a:rPr lang="en-US" sz="3200" b="1" dirty="0">
                <a:solidFill>
                  <a:srgbClr val="48042B"/>
                </a:solidFill>
              </a:rPr>
              <a:t>:</a:t>
            </a:r>
          </a:p>
          <a:p>
            <a:r>
              <a:rPr lang="en-US" sz="2400" dirty="0" smtClean="0">
                <a:solidFill>
                  <a:srgbClr val="48042B"/>
                </a:solidFill>
              </a:rPr>
              <a:t>1- the result of food calories are calculated perfectly.</a:t>
            </a:r>
            <a:endParaRPr lang="en-US" sz="2400" dirty="0">
              <a:solidFill>
                <a:srgbClr val="48042B"/>
              </a:solidFill>
            </a:endParaRPr>
          </a:p>
          <a:p>
            <a:r>
              <a:rPr lang="en-US" sz="2400" dirty="0">
                <a:solidFill>
                  <a:srgbClr val="48042B"/>
                </a:solidFill>
              </a:rPr>
              <a:t>2- </a:t>
            </a:r>
            <a:r>
              <a:rPr lang="en-US" sz="2400" dirty="0" smtClean="0">
                <a:solidFill>
                  <a:srgbClr val="48042B"/>
                </a:solidFill>
              </a:rPr>
              <a:t>you can view easily posts and navigate users and posts and message them.</a:t>
            </a:r>
            <a:endParaRPr lang="en-US" sz="2400" dirty="0">
              <a:solidFill>
                <a:srgbClr val="48042B"/>
              </a:solidFill>
            </a:endParaRPr>
          </a:p>
          <a:p>
            <a:r>
              <a:rPr lang="en-US" sz="2400" dirty="0">
                <a:solidFill>
                  <a:srgbClr val="48042B"/>
                </a:solidFill>
              </a:rPr>
              <a:t>3- </a:t>
            </a:r>
            <a:r>
              <a:rPr lang="en-US" sz="2400" dirty="0" smtClean="0">
                <a:solidFill>
                  <a:srgbClr val="48042B"/>
                </a:solidFill>
              </a:rPr>
              <a:t>user get many advices from our dataset for advices classification depends on  BMI.</a:t>
            </a:r>
            <a:endParaRPr lang="en-US" sz="2400" dirty="0">
              <a:solidFill>
                <a:srgbClr val="48042B"/>
              </a:solidFill>
            </a:endParaRPr>
          </a:p>
          <a:p>
            <a:r>
              <a:rPr lang="en-US" sz="2400" dirty="0">
                <a:solidFill>
                  <a:srgbClr val="48042B"/>
                </a:solidFill>
              </a:rPr>
              <a:t>4- </a:t>
            </a:r>
            <a:r>
              <a:rPr lang="en-US" sz="2400" dirty="0" smtClean="0">
                <a:solidFill>
                  <a:srgbClr val="48042B"/>
                </a:solidFill>
              </a:rPr>
              <a:t> messenger are working perfect.</a:t>
            </a:r>
            <a:endParaRPr lang="en-US" sz="2400" dirty="0">
              <a:solidFill>
                <a:srgbClr val="48042B"/>
              </a:solidFill>
            </a:endParaRPr>
          </a:p>
          <a:p>
            <a:r>
              <a:rPr lang="en-US" sz="2400" dirty="0">
                <a:solidFill>
                  <a:srgbClr val="48042B"/>
                </a:solidFill>
              </a:rPr>
              <a:t>5- </a:t>
            </a:r>
            <a:r>
              <a:rPr lang="en-US" sz="2400" dirty="0" smtClean="0">
                <a:solidFill>
                  <a:srgbClr val="48042B"/>
                </a:solidFill>
              </a:rPr>
              <a:t>gym plans added perfectly and can be subscribed .</a:t>
            </a:r>
            <a:endParaRPr lang="en-US" sz="2400" dirty="0">
              <a:solidFill>
                <a:srgbClr val="48042B"/>
              </a:solidFill>
            </a:endParaRPr>
          </a:p>
          <a:p>
            <a:r>
              <a:rPr lang="en-US" sz="2400" dirty="0">
                <a:solidFill>
                  <a:srgbClr val="48042B"/>
                </a:solidFill>
              </a:rPr>
              <a:t>6- accept gym plan subscriber and refuse </a:t>
            </a:r>
            <a:r>
              <a:rPr lang="en-US" sz="2400" dirty="0" smtClean="0">
                <a:solidFill>
                  <a:srgbClr val="48042B"/>
                </a:solidFill>
              </a:rPr>
              <a:t>it.</a:t>
            </a:r>
            <a:endParaRPr lang="en-US" sz="2400" dirty="0">
              <a:solidFill>
                <a:srgbClr val="48042B"/>
              </a:solidFill>
            </a:endParaRPr>
          </a:p>
          <a:p>
            <a:r>
              <a:rPr lang="en-US" sz="2400" dirty="0">
                <a:solidFill>
                  <a:srgbClr val="48042B"/>
                </a:solidFill>
              </a:rPr>
              <a:t>7- admin can update application welcoming data , verify users , accept coaches </a:t>
            </a:r>
            <a:r>
              <a:rPr lang="en-US" sz="2400" dirty="0" smtClean="0">
                <a:solidFill>
                  <a:srgbClr val="48042B"/>
                </a:solidFill>
              </a:rPr>
              <a:t>dashboard.</a:t>
            </a:r>
            <a:endParaRPr lang="en-US" sz="2400" dirty="0">
              <a:solidFill>
                <a:srgbClr val="48042B"/>
              </a:solidFill>
            </a:endParaRPr>
          </a:p>
        </p:txBody>
      </p:sp>
    </p:spTree>
    <p:extLst>
      <p:ext uri="{BB962C8B-B14F-4D97-AF65-F5344CB8AC3E}">
        <p14:creationId xmlns:p14="http://schemas.microsoft.com/office/powerpoint/2010/main" val="1784444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284FBB5-F004-4B7B-B5C3-08EB474C1BDF}"/>
              </a:ext>
            </a:extLst>
          </p:cNvPr>
          <p:cNvSpPr>
            <a:spLocks noGrp="1"/>
          </p:cNvSpPr>
          <p:nvPr>
            <p:ph type="sldNum" sz="quarter" idx="12"/>
          </p:nvPr>
        </p:nvSpPr>
        <p:spPr/>
        <p:txBody>
          <a:bodyPr/>
          <a:lstStyle/>
          <a:p>
            <a:fld id="{C62738F0-FE43-43DC-A3B5-EDC7A5D63182}" type="slidenum">
              <a:rPr lang="en-US" smtClean="0"/>
              <a:t>103</a:t>
            </a:fld>
            <a:endParaRPr lang="en-US"/>
          </a:p>
        </p:txBody>
      </p:sp>
      <p:pic>
        <p:nvPicPr>
          <p:cNvPr id="4" name="Picture 3"/>
          <p:cNvPicPr>
            <a:picLocks noChangeAspect="1"/>
          </p:cNvPicPr>
          <p:nvPr/>
        </p:nvPicPr>
        <p:blipFill>
          <a:blip r:embed="rId3"/>
          <a:stretch>
            <a:fillRect/>
          </a:stretch>
        </p:blipFill>
        <p:spPr>
          <a:xfrm>
            <a:off x="559821" y="4541484"/>
            <a:ext cx="5738357" cy="823031"/>
          </a:xfrm>
          <a:prstGeom prst="rect">
            <a:avLst/>
          </a:prstGeom>
        </p:spPr>
      </p:pic>
    </p:spTree>
    <p:extLst>
      <p:ext uri="{BB962C8B-B14F-4D97-AF65-F5344CB8AC3E}">
        <p14:creationId xmlns:p14="http://schemas.microsoft.com/office/powerpoint/2010/main" val="580918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F211951-698A-4DCF-B85A-C70616EEE33F}"/>
              </a:ext>
            </a:extLst>
          </p:cNvPr>
          <p:cNvSpPr>
            <a:spLocks noGrp="1"/>
          </p:cNvSpPr>
          <p:nvPr>
            <p:ph type="sldNum" sz="quarter" idx="12"/>
          </p:nvPr>
        </p:nvSpPr>
        <p:spPr/>
        <p:txBody>
          <a:bodyPr/>
          <a:lstStyle/>
          <a:p>
            <a:fld id="{C62738F0-FE43-43DC-A3B5-EDC7A5D63182}" type="slidenum">
              <a:rPr lang="en-US" smtClean="0"/>
              <a:t>104</a:t>
            </a:fld>
            <a:endParaRPr lang="en-US"/>
          </a:p>
        </p:txBody>
      </p:sp>
      <p:sp>
        <p:nvSpPr>
          <p:cNvPr id="4" name="Rectangle 3"/>
          <p:cNvSpPr/>
          <p:nvPr/>
        </p:nvSpPr>
        <p:spPr>
          <a:xfrm>
            <a:off x="208846" y="1524000"/>
            <a:ext cx="6649154" cy="6032421"/>
          </a:xfrm>
          <a:prstGeom prst="rect">
            <a:avLst/>
          </a:prstGeom>
        </p:spPr>
        <p:txBody>
          <a:bodyPr wrap="square">
            <a:spAutoFit/>
          </a:bodyPr>
          <a:lstStyle/>
          <a:p>
            <a:r>
              <a:rPr lang="en-US" b="1" dirty="0" smtClean="0">
                <a:solidFill>
                  <a:srgbClr val="48042B"/>
                </a:solidFill>
              </a:rPr>
              <a:t> </a:t>
            </a:r>
            <a:r>
              <a:rPr lang="en-US" sz="2000" b="1" dirty="0" smtClean="0">
                <a:solidFill>
                  <a:srgbClr val="48042B"/>
                </a:solidFill>
              </a:rPr>
              <a:t>Smartwatch</a:t>
            </a:r>
          </a:p>
          <a:p>
            <a:r>
              <a:rPr lang="en-US" dirty="0">
                <a:solidFill>
                  <a:srgbClr val="48042B"/>
                </a:solidFill>
              </a:rPr>
              <a:t> </a:t>
            </a:r>
            <a:r>
              <a:rPr lang="en-US" dirty="0" smtClean="0">
                <a:solidFill>
                  <a:srgbClr val="48042B"/>
                </a:solidFill>
              </a:rPr>
              <a:t>Track </a:t>
            </a:r>
            <a:r>
              <a:rPr lang="en-US" dirty="0">
                <a:solidFill>
                  <a:srgbClr val="48042B"/>
                </a:solidFill>
              </a:rPr>
              <a:t>exercise from your phone or </a:t>
            </a:r>
            <a:r>
              <a:rPr lang="en-US" dirty="0" err="1">
                <a:solidFill>
                  <a:srgbClr val="48042B"/>
                </a:solidFill>
              </a:rPr>
              <a:t>SmartwatchGet</a:t>
            </a:r>
            <a:r>
              <a:rPr lang="en-US" dirty="0">
                <a:solidFill>
                  <a:srgbClr val="48042B"/>
                </a:solidFill>
              </a:rPr>
              <a:t> instant tips while you exercise and see real-time stats for your running, walking, and cycling activities. Health plus will use the sensors in your Smartwatch to record your exercise speed, walking and jogging path, and other data</a:t>
            </a:r>
            <a:r>
              <a:rPr lang="en-US" dirty="0" smtClean="0">
                <a:solidFill>
                  <a:srgbClr val="48042B"/>
                </a:solidFill>
              </a:rPr>
              <a:t>.</a:t>
            </a:r>
          </a:p>
          <a:p>
            <a:r>
              <a:rPr lang="en-US" sz="2000" b="1" dirty="0" smtClean="0">
                <a:solidFill>
                  <a:srgbClr val="48042B"/>
                </a:solidFill>
              </a:rPr>
              <a:t> Barcode Scanner</a:t>
            </a:r>
          </a:p>
          <a:p>
            <a:r>
              <a:rPr lang="en-US" dirty="0">
                <a:solidFill>
                  <a:srgbClr val="48042B"/>
                </a:solidFill>
              </a:rPr>
              <a:t> </a:t>
            </a:r>
            <a:r>
              <a:rPr lang="en-US" dirty="0" smtClean="0">
                <a:solidFill>
                  <a:srgbClr val="48042B"/>
                </a:solidFill>
              </a:rPr>
              <a:t>quickly </a:t>
            </a:r>
            <a:r>
              <a:rPr lang="en-US" dirty="0">
                <a:solidFill>
                  <a:srgbClr val="48042B"/>
                </a:solidFill>
              </a:rPr>
              <a:t>scan food barcodes to track your carb, macro, and calorie intake</a:t>
            </a:r>
            <a:r>
              <a:rPr lang="en-US" dirty="0" smtClean="0">
                <a:solidFill>
                  <a:srgbClr val="48042B"/>
                </a:solidFill>
              </a:rPr>
              <a:t>.</a:t>
            </a:r>
          </a:p>
          <a:p>
            <a:r>
              <a:rPr lang="en-US" sz="2000" b="1" dirty="0" smtClean="0">
                <a:solidFill>
                  <a:srgbClr val="48042B"/>
                </a:solidFill>
              </a:rPr>
              <a:t> Add </a:t>
            </a:r>
            <a:r>
              <a:rPr lang="en-US" sz="2000" b="1" dirty="0">
                <a:solidFill>
                  <a:srgbClr val="48042B"/>
                </a:solidFill>
              </a:rPr>
              <a:t>All Payments </a:t>
            </a:r>
            <a:r>
              <a:rPr lang="en-US" sz="2000" b="1" dirty="0" smtClean="0">
                <a:solidFill>
                  <a:srgbClr val="48042B"/>
                </a:solidFill>
              </a:rPr>
              <a:t>Channels</a:t>
            </a:r>
          </a:p>
          <a:p>
            <a:r>
              <a:rPr lang="en-US" dirty="0" smtClean="0">
                <a:solidFill>
                  <a:srgbClr val="48042B"/>
                </a:solidFill>
              </a:rPr>
              <a:t> All </a:t>
            </a:r>
            <a:r>
              <a:rPr lang="en-US" dirty="0">
                <a:solidFill>
                  <a:srgbClr val="48042B"/>
                </a:solidFill>
              </a:rPr>
              <a:t>payment methods will be added to facilitate payment operations for the user, such as Visa, </a:t>
            </a:r>
            <a:r>
              <a:rPr lang="en-US" dirty="0" err="1">
                <a:solidFill>
                  <a:srgbClr val="48042B"/>
                </a:solidFill>
              </a:rPr>
              <a:t>Mastercard</a:t>
            </a:r>
            <a:r>
              <a:rPr lang="en-US" dirty="0">
                <a:solidFill>
                  <a:srgbClr val="48042B"/>
                </a:solidFill>
              </a:rPr>
              <a:t>, PayPal, </a:t>
            </a:r>
            <a:r>
              <a:rPr lang="en-US" dirty="0" err="1">
                <a:solidFill>
                  <a:srgbClr val="48042B"/>
                </a:solidFill>
              </a:rPr>
              <a:t>Skrill</a:t>
            </a:r>
            <a:r>
              <a:rPr lang="en-US" dirty="0">
                <a:solidFill>
                  <a:srgbClr val="48042B"/>
                </a:solidFill>
              </a:rPr>
              <a:t> and </a:t>
            </a:r>
            <a:r>
              <a:rPr lang="en-US" dirty="0" err="1" smtClean="0">
                <a:solidFill>
                  <a:srgbClr val="48042B"/>
                </a:solidFill>
              </a:rPr>
              <a:t>Neteller</a:t>
            </a:r>
            <a:endParaRPr lang="en-US" dirty="0" smtClean="0">
              <a:solidFill>
                <a:srgbClr val="48042B"/>
              </a:solidFill>
            </a:endParaRPr>
          </a:p>
          <a:p>
            <a:r>
              <a:rPr lang="en-US" sz="2000" b="1" dirty="0" smtClean="0">
                <a:solidFill>
                  <a:srgbClr val="48042B"/>
                </a:solidFill>
              </a:rPr>
              <a:t> Sleep Analysis</a:t>
            </a:r>
          </a:p>
          <a:p>
            <a:r>
              <a:rPr lang="en-US" dirty="0" smtClean="0">
                <a:solidFill>
                  <a:srgbClr val="48042B"/>
                </a:solidFill>
              </a:rPr>
              <a:t>Discover </a:t>
            </a:r>
            <a:r>
              <a:rPr lang="en-US" dirty="0">
                <a:solidFill>
                  <a:srgbClr val="48042B"/>
                </a:solidFill>
              </a:rPr>
              <a:t>how long and how well you’re sleeping, then improve your nightly routine with Health plus innovative sleep tools—including a nightly Sleep Score, sleep goal setting, bedtime reminders and graphs that show your time in light, deep and REM sleep</a:t>
            </a:r>
            <a:r>
              <a:rPr lang="en-US" dirty="0" smtClean="0">
                <a:solidFill>
                  <a:srgbClr val="48042B"/>
                </a:solidFill>
              </a:rPr>
              <a:t>.</a:t>
            </a:r>
          </a:p>
          <a:p>
            <a:r>
              <a:rPr lang="en-US" sz="2000" b="1" dirty="0" smtClean="0">
                <a:solidFill>
                  <a:srgbClr val="48042B"/>
                </a:solidFill>
              </a:rPr>
              <a:t> Check </a:t>
            </a:r>
            <a:r>
              <a:rPr lang="en-US" sz="2000" b="1" dirty="0">
                <a:solidFill>
                  <a:srgbClr val="48042B"/>
                </a:solidFill>
              </a:rPr>
              <a:t>Heart </a:t>
            </a:r>
            <a:r>
              <a:rPr lang="en-US" sz="2000" b="1" dirty="0" smtClean="0">
                <a:solidFill>
                  <a:srgbClr val="48042B"/>
                </a:solidFill>
              </a:rPr>
              <a:t>Rate</a:t>
            </a:r>
          </a:p>
          <a:p>
            <a:r>
              <a:rPr lang="en-US" dirty="0" smtClean="0">
                <a:solidFill>
                  <a:srgbClr val="48042B"/>
                </a:solidFill>
              </a:rPr>
              <a:t>This </a:t>
            </a:r>
            <a:r>
              <a:rPr lang="en-US" dirty="0">
                <a:solidFill>
                  <a:srgbClr val="48042B"/>
                </a:solidFill>
              </a:rPr>
              <a:t>feature will use your phone's camera to check bpm. Just gently cover your fingertip on the back camera lens and stay still, then your heartbeat will be counted after a few seconds.</a:t>
            </a:r>
          </a:p>
        </p:txBody>
      </p:sp>
    </p:spTree>
    <p:extLst>
      <p:ext uri="{BB962C8B-B14F-4D97-AF65-F5344CB8AC3E}">
        <p14:creationId xmlns:p14="http://schemas.microsoft.com/office/powerpoint/2010/main" val="1086250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7F4F87-642F-469A-847C-89CD29CAD773}"/>
              </a:ext>
            </a:extLst>
          </p:cNvPr>
          <p:cNvSpPr>
            <a:spLocks noGrp="1"/>
          </p:cNvSpPr>
          <p:nvPr>
            <p:ph type="sldNum" sz="quarter" idx="12"/>
          </p:nvPr>
        </p:nvSpPr>
        <p:spPr/>
        <p:txBody>
          <a:bodyPr/>
          <a:lstStyle/>
          <a:p>
            <a:fld id="{C62738F0-FE43-43DC-A3B5-EDC7A5D63182}" type="slidenum">
              <a:rPr lang="en-US" smtClean="0"/>
              <a:t>105</a:t>
            </a:fld>
            <a:endParaRPr lang="en-US"/>
          </a:p>
        </p:txBody>
      </p:sp>
      <p:pic>
        <p:nvPicPr>
          <p:cNvPr id="4" name="Picture 3"/>
          <p:cNvPicPr>
            <a:picLocks noChangeAspect="1"/>
          </p:cNvPicPr>
          <p:nvPr/>
        </p:nvPicPr>
        <p:blipFill>
          <a:blip r:embed="rId3"/>
          <a:stretch>
            <a:fillRect/>
          </a:stretch>
        </p:blipFill>
        <p:spPr>
          <a:xfrm>
            <a:off x="1927357" y="3962400"/>
            <a:ext cx="2948502" cy="515330"/>
          </a:xfrm>
          <a:prstGeom prst="rect">
            <a:avLst/>
          </a:prstGeom>
        </p:spPr>
      </p:pic>
    </p:spTree>
    <p:extLst>
      <p:ext uri="{BB962C8B-B14F-4D97-AF65-F5344CB8AC3E}">
        <p14:creationId xmlns:p14="http://schemas.microsoft.com/office/powerpoint/2010/main" val="9301439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B1AFFC3-7082-47F6-AA29-8506AB361F32}"/>
              </a:ext>
            </a:extLst>
          </p:cNvPr>
          <p:cNvSpPr>
            <a:spLocks noGrp="1"/>
          </p:cNvSpPr>
          <p:nvPr>
            <p:ph type="sldNum" sz="quarter" idx="12"/>
          </p:nvPr>
        </p:nvSpPr>
        <p:spPr/>
        <p:txBody>
          <a:bodyPr/>
          <a:lstStyle/>
          <a:p>
            <a:fld id="{C62738F0-FE43-43DC-A3B5-EDC7A5D63182}" type="slidenum">
              <a:rPr lang="en-US" smtClean="0"/>
              <a:t>106</a:t>
            </a:fld>
            <a:endParaRPr lang="en-US"/>
          </a:p>
        </p:txBody>
      </p:sp>
      <p:sp>
        <p:nvSpPr>
          <p:cNvPr id="3" name="مربع نص 2">
            <a:extLst>
              <a:ext uri="{FF2B5EF4-FFF2-40B4-BE49-F238E27FC236}">
                <a16:creationId xmlns="" xmlns:a16="http://schemas.microsoft.com/office/drawing/2014/main" id="{F401A4ED-F219-433D-BA2A-83C15197A401}"/>
              </a:ext>
            </a:extLst>
          </p:cNvPr>
          <p:cNvSpPr txBox="1"/>
          <p:nvPr/>
        </p:nvSpPr>
        <p:spPr>
          <a:xfrm>
            <a:off x="240506" y="1202442"/>
            <a:ext cx="6376987" cy="5513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b="1" dirty="0" smtClean="0"/>
              <a:t>Overall this application is about to fill the space of the fitness players that got affected from corona virus so we integrate many functions to single one application that serve many fitness player </a:t>
            </a:r>
          </a:p>
          <a:p>
            <a:pPr marL="0" marR="0">
              <a:lnSpc>
                <a:spcPct val="107000"/>
              </a:lnSpc>
              <a:spcBef>
                <a:spcPts val="0"/>
              </a:spcBef>
              <a:spcAft>
                <a:spcPts val="0"/>
              </a:spcAft>
            </a:pPr>
            <a:endParaRPr lang="en-US" b="1" dirty="0"/>
          </a:p>
          <a:p>
            <a:pPr marL="0" marR="0">
              <a:lnSpc>
                <a:spcPct val="107000"/>
              </a:lnSpc>
              <a:spcBef>
                <a:spcPts val="0"/>
              </a:spcBef>
              <a:spcAft>
                <a:spcPts val="0"/>
              </a:spcAft>
            </a:pPr>
            <a:r>
              <a:rPr lang="en-US" b="1" dirty="0" smtClean="0"/>
              <a:t>You can detect the calories and in body info to get the best results of picked image / gallery </a:t>
            </a:r>
          </a:p>
          <a:p>
            <a:pPr marL="0" marR="0">
              <a:lnSpc>
                <a:spcPct val="107000"/>
              </a:lnSpc>
              <a:spcBef>
                <a:spcPts val="0"/>
              </a:spcBef>
              <a:spcAft>
                <a:spcPts val="0"/>
              </a:spcAft>
            </a:pPr>
            <a:r>
              <a:rPr lang="en-US" b="1" dirty="0" smtClean="0"/>
              <a:t>And also calculate the BMI to know what is your  real situation of weight in obsess.</a:t>
            </a:r>
          </a:p>
          <a:p>
            <a:pPr marL="0" marR="0">
              <a:lnSpc>
                <a:spcPct val="107000"/>
              </a:lnSpc>
              <a:spcBef>
                <a:spcPts val="0"/>
              </a:spcBef>
              <a:spcAft>
                <a:spcPts val="0"/>
              </a:spcAft>
            </a:pPr>
            <a:endParaRPr lang="en-US" b="1" dirty="0"/>
          </a:p>
          <a:p>
            <a:pPr marL="0" marR="0">
              <a:lnSpc>
                <a:spcPct val="107000"/>
              </a:lnSpc>
              <a:spcBef>
                <a:spcPts val="0"/>
              </a:spcBef>
              <a:spcAft>
                <a:spcPts val="0"/>
              </a:spcAft>
            </a:pPr>
            <a:r>
              <a:rPr lang="en-US" b="1" dirty="0" smtClean="0"/>
              <a:t>Integrated with full social media network that gives you the ability to follow and un follow and react and comment and post in your timeline .. Also you can subscribe your needed gum plans and request bring coach to push gym plan and earn from our application </a:t>
            </a:r>
          </a:p>
          <a:p>
            <a:pPr marL="0" marR="0">
              <a:lnSpc>
                <a:spcPct val="107000"/>
              </a:lnSpc>
              <a:spcBef>
                <a:spcPts val="0"/>
              </a:spcBef>
              <a:spcAft>
                <a:spcPts val="0"/>
              </a:spcAft>
            </a:pPr>
            <a:endParaRPr lang="en-US" b="1" dirty="0"/>
          </a:p>
          <a:p>
            <a:pPr marL="0" marR="0">
              <a:lnSpc>
                <a:spcPct val="107000"/>
              </a:lnSpc>
              <a:spcBef>
                <a:spcPts val="0"/>
              </a:spcBef>
              <a:spcAft>
                <a:spcPts val="0"/>
              </a:spcAft>
            </a:pPr>
            <a:r>
              <a:rPr lang="en-US" b="1" dirty="0" smtClean="0"/>
              <a:t>We worked on that project productively hard and we was a real hard working team and its obvious from our development code and our documentation .</a:t>
            </a:r>
          </a:p>
          <a:p>
            <a:pPr marL="0" marR="0">
              <a:lnSpc>
                <a:spcPct val="107000"/>
              </a:lnSpc>
              <a:spcBef>
                <a:spcPts val="0"/>
              </a:spcBef>
              <a:spcAft>
                <a:spcPts val="0"/>
              </a:spcAft>
            </a:pPr>
            <a:endParaRPr lang="en-US" b="1" dirty="0"/>
          </a:p>
          <a:p>
            <a:pPr marL="0" marR="0">
              <a:lnSpc>
                <a:spcPct val="107000"/>
              </a:lnSpc>
              <a:spcBef>
                <a:spcPts val="0"/>
              </a:spcBef>
              <a:spcAft>
                <a:spcPts val="0"/>
              </a:spcAft>
            </a:pPr>
            <a:r>
              <a:rPr lang="en-US" b="1" dirty="0" smtClean="0"/>
              <a:t>We totally are thanking Dr. Mohamed Marie for his attention and support all the way to get finishing this amazing project  </a:t>
            </a:r>
            <a:endParaRPr lang="en-US" b="1" dirty="0"/>
          </a:p>
        </p:txBody>
      </p:sp>
    </p:spTree>
    <p:extLst>
      <p:ext uri="{BB962C8B-B14F-4D97-AF65-F5344CB8AC3E}">
        <p14:creationId xmlns:p14="http://schemas.microsoft.com/office/powerpoint/2010/main" val="270803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7129BC-7ECB-4A29-90A0-895783C098D6}"/>
              </a:ext>
            </a:extLst>
          </p:cNvPr>
          <p:cNvSpPr>
            <a:spLocks noGrp="1"/>
          </p:cNvSpPr>
          <p:nvPr>
            <p:ph type="sldNum" sz="quarter" idx="12"/>
          </p:nvPr>
        </p:nvSpPr>
        <p:spPr/>
        <p:txBody>
          <a:bodyPr/>
          <a:lstStyle/>
          <a:p>
            <a:fld id="{C62738F0-FE43-43DC-A3B5-EDC7A5D63182}" type="slidenum">
              <a:rPr lang="en-US" smtClean="0"/>
              <a:t>11</a:t>
            </a:fld>
            <a:endParaRPr lang="en-US"/>
          </a:p>
        </p:txBody>
      </p:sp>
      <p:pic>
        <p:nvPicPr>
          <p:cNvPr id="4" name="Picture 3">
            <a:extLst>
              <a:ext uri="{FF2B5EF4-FFF2-40B4-BE49-F238E27FC236}">
                <a16:creationId xmlns="" xmlns:a16="http://schemas.microsoft.com/office/drawing/2014/main" id="{68CD504F-9B5F-4DC5-84D0-F73F88B793E6}"/>
              </a:ext>
            </a:extLst>
          </p:cNvPr>
          <p:cNvPicPr>
            <a:picLocks noChangeAspect="1"/>
          </p:cNvPicPr>
          <p:nvPr/>
        </p:nvPicPr>
        <p:blipFill>
          <a:blip r:embed="rId3"/>
          <a:stretch>
            <a:fillRect/>
          </a:stretch>
        </p:blipFill>
        <p:spPr>
          <a:xfrm>
            <a:off x="377811" y="3801637"/>
            <a:ext cx="6124956" cy="1383792"/>
          </a:xfrm>
          <a:prstGeom prst="rect">
            <a:avLst/>
          </a:prstGeom>
        </p:spPr>
      </p:pic>
    </p:spTree>
    <p:extLst>
      <p:ext uri="{BB962C8B-B14F-4D97-AF65-F5344CB8AC3E}">
        <p14:creationId xmlns:p14="http://schemas.microsoft.com/office/powerpoint/2010/main" val="35026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765D4BD-E75D-4BAC-8FED-6416B27BA7F6}"/>
              </a:ext>
            </a:extLst>
          </p:cNvPr>
          <p:cNvSpPr>
            <a:spLocks noGrp="1"/>
          </p:cNvSpPr>
          <p:nvPr>
            <p:ph type="sldNum" sz="quarter" idx="12"/>
          </p:nvPr>
        </p:nvSpPr>
        <p:spPr/>
        <p:txBody>
          <a:bodyPr/>
          <a:lstStyle/>
          <a:p>
            <a:fld id="{C62738F0-FE43-43DC-A3B5-EDC7A5D63182}" type="slidenum">
              <a:rPr lang="en-US" smtClean="0"/>
              <a:t>12</a:t>
            </a:fld>
            <a:endParaRPr lang="en-US"/>
          </a:p>
        </p:txBody>
      </p:sp>
      <p:sp>
        <p:nvSpPr>
          <p:cNvPr id="5" name="مربع نص 4">
            <a:extLst>
              <a:ext uri="{FF2B5EF4-FFF2-40B4-BE49-F238E27FC236}">
                <a16:creationId xmlns="" xmlns:a16="http://schemas.microsoft.com/office/drawing/2014/main" id="{E07662DA-BA07-4D8F-BFF8-BBF55D32426B}"/>
              </a:ext>
            </a:extLst>
          </p:cNvPr>
          <p:cNvSpPr txBox="1"/>
          <p:nvPr/>
        </p:nvSpPr>
        <p:spPr>
          <a:xfrm>
            <a:off x="214313" y="1240958"/>
            <a:ext cx="6376987" cy="42165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2000" b="1" dirty="0">
                <a:effectLst/>
                <a:latin typeface="Calibri" panose="020F0502020204030204" pitchFamily="34" charset="0"/>
                <a:ea typeface="Calibri" panose="020F0502020204030204" pitchFamily="34" charset="0"/>
                <a:cs typeface="Arial" panose="020B0604020202020204" pitchFamily="34" charset="0"/>
              </a:rPr>
              <a:t>Overview : </a:t>
            </a:r>
          </a:p>
          <a:p>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Healthy </a:t>
            </a:r>
            <a:r>
              <a:rPr lang="en-US" sz="1800" dirty="0" smtClean="0">
                <a:effectLst/>
                <a:latin typeface="Calibri" panose="020F0502020204030204" pitchFamily="34" charset="0"/>
                <a:ea typeface="Calibri" panose="020F0502020204030204" pitchFamily="34" charset="0"/>
                <a:cs typeface="Arial" panose="020B0604020202020204" pitchFamily="34" charset="0"/>
              </a:rPr>
              <a:t>Plus </a:t>
            </a:r>
            <a:r>
              <a:rPr lang="en-US" sz="1800" dirty="0">
                <a:effectLst/>
                <a:latin typeface="Calibri" panose="020F0502020204030204" pitchFamily="34" charset="0"/>
                <a:ea typeface="Calibri" panose="020F0502020204030204" pitchFamily="34" charset="0"/>
                <a:cs typeface="Arial" panose="020B0604020202020204" pitchFamily="34" charset="0"/>
              </a:rPr>
              <a:t>is an application for fitness players who wants to communicate with and get online gym plans and following capabilities to all users to see them posts and online healthy life style. And also using the camera/gallery to get the calories in the detected picture.</a:t>
            </a:r>
          </a:p>
          <a:p>
            <a:endParaRPr lang="en-US" sz="1800" dirty="0">
              <a:latin typeface="Calibri" panose="020F0502020204030204" pitchFamily="34" charset="0"/>
              <a:cs typeface="Arial" panose="020B0604020202020204" pitchFamily="34" charset="0"/>
            </a:endParaRPr>
          </a:p>
          <a:p>
            <a:endParaRPr lang="en-US" sz="1800" dirty="0">
              <a:latin typeface="Calibri" panose="020F0502020204030204" pitchFamily="34" charset="0"/>
              <a:cs typeface="Arial" panose="020B0604020202020204" pitchFamily="34" charset="0"/>
            </a:endParaRPr>
          </a:p>
          <a:p>
            <a:endParaRPr lang="en-US" sz="1800" dirty="0">
              <a:latin typeface="Calibri" panose="020F0502020204030204" pitchFamily="34" charset="0"/>
              <a:cs typeface="Arial" panose="020B0604020202020204" pitchFamily="34" charset="0"/>
            </a:endParaRPr>
          </a:p>
          <a:p>
            <a:r>
              <a:rPr lang="en-US" sz="2000" b="1" dirty="0">
                <a:latin typeface="Calibri" panose="020F0502020204030204" pitchFamily="34" charset="0"/>
                <a:cs typeface="Arial" panose="020B0604020202020204" pitchFamily="34" charset="0"/>
              </a:rPr>
              <a:t>Purpose :</a:t>
            </a:r>
          </a:p>
          <a:p>
            <a:endParaRPr lang="en-US" sz="1800" b="1" dirty="0">
              <a:latin typeface="Calibri" panose="020F0502020204030204" pitchFamily="34" charset="0"/>
              <a:cs typeface="Arial" panose="020B0604020202020204" pitchFamily="34" charset="0"/>
            </a:endParaRPr>
          </a:p>
          <a:p>
            <a:r>
              <a:rPr lang="en-US" sz="1800" dirty="0">
                <a:latin typeface="Calibri" panose="020F0502020204030204" pitchFamily="34" charset="0"/>
                <a:cs typeface="Arial" panose="020B0604020202020204" pitchFamily="34" charset="0"/>
              </a:rPr>
              <a:t>The application aims to help fitness players that got rejected from going to gyms while Corona Virus, so We provided the online solution to the community .</a:t>
            </a:r>
          </a:p>
        </p:txBody>
      </p:sp>
    </p:spTree>
    <p:extLst>
      <p:ext uri="{BB962C8B-B14F-4D97-AF65-F5344CB8AC3E}">
        <p14:creationId xmlns:p14="http://schemas.microsoft.com/office/powerpoint/2010/main" val="453931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F90FD98-A3CF-4771-89A8-6DEE6E0DBA73}"/>
              </a:ext>
            </a:extLst>
          </p:cNvPr>
          <p:cNvSpPr>
            <a:spLocks noGrp="1"/>
          </p:cNvSpPr>
          <p:nvPr>
            <p:ph type="sldNum" sz="quarter" idx="12"/>
          </p:nvPr>
        </p:nvSpPr>
        <p:spPr/>
        <p:txBody>
          <a:bodyPr/>
          <a:lstStyle/>
          <a:p>
            <a:fld id="{C62738F0-FE43-43DC-A3B5-EDC7A5D63182}" type="slidenum">
              <a:rPr lang="en-US" smtClean="0"/>
              <a:t>13</a:t>
            </a:fld>
            <a:endParaRPr lang="en-US"/>
          </a:p>
        </p:txBody>
      </p:sp>
      <p:grpSp>
        <p:nvGrpSpPr>
          <p:cNvPr id="5" name="Group 4">
            <a:extLst>
              <a:ext uri="{FF2B5EF4-FFF2-40B4-BE49-F238E27FC236}">
                <a16:creationId xmlns="" xmlns:a16="http://schemas.microsoft.com/office/drawing/2014/main" id="{45C496D0-B47A-4800-BFEF-42F4D09CFC38}"/>
              </a:ext>
            </a:extLst>
          </p:cNvPr>
          <p:cNvGrpSpPr>
            <a:grpSpLocks noChangeAspect="1"/>
          </p:cNvGrpSpPr>
          <p:nvPr/>
        </p:nvGrpSpPr>
        <p:grpSpPr bwMode="auto">
          <a:xfrm>
            <a:off x="-150812" y="977900"/>
            <a:ext cx="7162800" cy="9450388"/>
            <a:chOff x="-95" y="616"/>
            <a:chExt cx="4512" cy="5953"/>
          </a:xfrm>
          <a:noFill/>
        </p:grpSpPr>
        <p:sp>
          <p:nvSpPr>
            <p:cNvPr id="6" name="AutoShape 3">
              <a:extLst>
                <a:ext uri="{FF2B5EF4-FFF2-40B4-BE49-F238E27FC236}">
                  <a16:creationId xmlns="" xmlns:a16="http://schemas.microsoft.com/office/drawing/2014/main" id="{7381C31D-7101-4A4A-9C9E-852637B8B85F}"/>
                </a:ext>
              </a:extLst>
            </p:cNvPr>
            <p:cNvSpPr>
              <a:spLocks noChangeAspect="1" noChangeArrowheads="1" noTextEdit="1"/>
            </p:cNvSpPr>
            <p:nvPr/>
          </p:nvSpPr>
          <p:spPr bwMode="auto">
            <a:xfrm>
              <a:off x="231" y="942"/>
              <a:ext cx="3858" cy="4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 xmlns:a16="http://schemas.microsoft.com/office/drawing/2014/main" id="{B2F2F796-CDE6-4496-8C12-D713E57AB53C}"/>
                </a:ext>
              </a:extLst>
            </p:cNvPr>
            <p:cNvSpPr>
              <a:spLocks noChangeArrowheads="1"/>
            </p:cNvSpPr>
            <p:nvPr/>
          </p:nvSpPr>
          <p:spPr bwMode="auto">
            <a:xfrm>
              <a:off x="231" y="943"/>
              <a:ext cx="787"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5F001B"/>
                  </a:solidFill>
                  <a:effectLst/>
                  <a:latin typeface="Segoe UI" panose="020B0502040204020203" pitchFamily="34" charset="0"/>
                </a:rPr>
                <a:t>Objectives: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6">
              <a:extLst>
                <a:ext uri="{FF2B5EF4-FFF2-40B4-BE49-F238E27FC236}">
                  <a16:creationId xmlns="" xmlns:a16="http://schemas.microsoft.com/office/drawing/2014/main" id="{FFD831BC-E343-49B0-AFC6-8DBD33F2A853}"/>
                </a:ext>
              </a:extLst>
            </p:cNvPr>
            <p:cNvSpPr>
              <a:spLocks noChangeArrowheads="1"/>
            </p:cNvSpPr>
            <p:nvPr/>
          </p:nvSpPr>
          <p:spPr bwMode="auto">
            <a:xfrm>
              <a:off x="926" y="943"/>
              <a:ext cx="110"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5F001B"/>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7">
              <a:extLst>
                <a:ext uri="{FF2B5EF4-FFF2-40B4-BE49-F238E27FC236}">
                  <a16:creationId xmlns="" xmlns:a16="http://schemas.microsoft.com/office/drawing/2014/main" id="{4902E9AD-B968-4125-AA5C-1C66A36C5195}"/>
                </a:ext>
              </a:extLst>
            </p:cNvPr>
            <p:cNvSpPr>
              <a:spLocks noChangeArrowheads="1"/>
            </p:cNvSpPr>
            <p:nvPr/>
          </p:nvSpPr>
          <p:spPr bwMode="auto">
            <a:xfrm>
              <a:off x="231" y="1113"/>
              <a:ext cx="78"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5F001B"/>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8">
              <a:extLst>
                <a:ext uri="{FF2B5EF4-FFF2-40B4-BE49-F238E27FC236}">
                  <a16:creationId xmlns="" xmlns:a16="http://schemas.microsoft.com/office/drawing/2014/main" id="{FA1691CD-4C20-40F9-B0AB-ECE610BBBF5D}"/>
                </a:ext>
              </a:extLst>
            </p:cNvPr>
            <p:cNvSpPr>
              <a:spLocks noChangeArrowheads="1"/>
            </p:cNvSpPr>
            <p:nvPr/>
          </p:nvSpPr>
          <p:spPr bwMode="auto">
            <a:xfrm>
              <a:off x="375" y="1239"/>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 xmlns:a16="http://schemas.microsoft.com/office/drawing/2014/main" id="{C571EDB1-0A26-4EDF-9438-E2D65240D62E}"/>
                </a:ext>
              </a:extLst>
            </p:cNvPr>
            <p:cNvSpPr>
              <a:spLocks noChangeArrowheads="1"/>
            </p:cNvSpPr>
            <p:nvPr/>
          </p:nvSpPr>
          <p:spPr bwMode="auto">
            <a:xfrm>
              <a:off x="434" y="1253"/>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 xmlns:a16="http://schemas.microsoft.com/office/drawing/2014/main" id="{D8D919B1-E1BC-4568-A641-64EBDAF595A6}"/>
                </a:ext>
              </a:extLst>
            </p:cNvPr>
            <p:cNvSpPr>
              <a:spLocks noChangeArrowheads="1"/>
            </p:cNvSpPr>
            <p:nvPr/>
          </p:nvSpPr>
          <p:spPr bwMode="auto">
            <a:xfrm>
              <a:off x="519" y="1247"/>
              <a:ext cx="2912"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Our application regularly analysis the user inputs’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1">
              <a:extLst>
                <a:ext uri="{FF2B5EF4-FFF2-40B4-BE49-F238E27FC236}">
                  <a16:creationId xmlns="" xmlns:a16="http://schemas.microsoft.com/office/drawing/2014/main" id="{BD461CF0-5BD1-43AB-9686-0FFC290041D7}"/>
                </a:ext>
              </a:extLst>
            </p:cNvPr>
            <p:cNvSpPr>
              <a:spLocks noChangeArrowheads="1"/>
            </p:cNvSpPr>
            <p:nvPr/>
          </p:nvSpPr>
          <p:spPr bwMode="auto">
            <a:xfrm>
              <a:off x="3360" y="124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2">
              <a:extLst>
                <a:ext uri="{FF2B5EF4-FFF2-40B4-BE49-F238E27FC236}">
                  <a16:creationId xmlns="" xmlns:a16="http://schemas.microsoft.com/office/drawing/2014/main" id="{1081A505-5DB5-4247-8A53-5DE016EED777}"/>
                </a:ext>
              </a:extLst>
            </p:cNvPr>
            <p:cNvSpPr>
              <a:spLocks noChangeArrowheads="1"/>
            </p:cNvSpPr>
            <p:nvPr/>
          </p:nvSpPr>
          <p:spPr bwMode="auto">
            <a:xfrm>
              <a:off x="3391" y="1247"/>
              <a:ext cx="686"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like weight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3">
              <a:extLst>
                <a:ext uri="{FF2B5EF4-FFF2-40B4-BE49-F238E27FC236}">
                  <a16:creationId xmlns="" xmlns:a16="http://schemas.microsoft.com/office/drawing/2014/main" id="{8DA60DBF-76D0-4469-B639-E0DABEA500C1}"/>
                </a:ext>
              </a:extLst>
            </p:cNvPr>
            <p:cNvSpPr>
              <a:spLocks noChangeArrowheads="1"/>
            </p:cNvSpPr>
            <p:nvPr/>
          </p:nvSpPr>
          <p:spPr bwMode="auto">
            <a:xfrm>
              <a:off x="4005" y="1247"/>
              <a:ext cx="130"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4">
              <a:extLst>
                <a:ext uri="{FF2B5EF4-FFF2-40B4-BE49-F238E27FC236}">
                  <a16:creationId xmlns="" xmlns:a16="http://schemas.microsoft.com/office/drawing/2014/main" id="{2F4EB53C-667D-496C-8B44-5404DD143BB7}"/>
                </a:ext>
              </a:extLst>
            </p:cNvPr>
            <p:cNvSpPr>
              <a:spLocks noChangeArrowheads="1"/>
            </p:cNvSpPr>
            <p:nvPr/>
          </p:nvSpPr>
          <p:spPr bwMode="auto">
            <a:xfrm>
              <a:off x="1160" y="1401"/>
              <a:ext cx="2890"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5">
              <a:extLst>
                <a:ext uri="{FF2B5EF4-FFF2-40B4-BE49-F238E27FC236}">
                  <a16:creationId xmlns="" xmlns:a16="http://schemas.microsoft.com/office/drawing/2014/main" id="{FD93A5EE-D64C-4B4C-97AA-91BB473E93ED}"/>
                </a:ext>
              </a:extLst>
            </p:cNvPr>
            <p:cNvSpPr>
              <a:spLocks noChangeArrowheads="1"/>
            </p:cNvSpPr>
            <p:nvPr/>
          </p:nvSpPr>
          <p:spPr bwMode="auto">
            <a:xfrm>
              <a:off x="519" y="1402"/>
              <a:ext cx="43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height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6">
              <a:extLst>
                <a:ext uri="{FF2B5EF4-FFF2-40B4-BE49-F238E27FC236}">
                  <a16:creationId xmlns="" xmlns:a16="http://schemas.microsoft.com/office/drawing/2014/main" id="{4671599E-14AD-4B07-99C3-D8869710E215}"/>
                </a:ext>
              </a:extLst>
            </p:cNvPr>
            <p:cNvSpPr>
              <a:spLocks noChangeArrowheads="1"/>
            </p:cNvSpPr>
            <p:nvPr/>
          </p:nvSpPr>
          <p:spPr bwMode="auto">
            <a:xfrm>
              <a:off x="881" y="1402"/>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7">
              <a:extLst>
                <a:ext uri="{FF2B5EF4-FFF2-40B4-BE49-F238E27FC236}">
                  <a16:creationId xmlns="" xmlns:a16="http://schemas.microsoft.com/office/drawing/2014/main" id="{A8EDCCD2-01B0-4A91-9034-8E6FEB3A2EDB}"/>
                </a:ext>
              </a:extLst>
            </p:cNvPr>
            <p:cNvSpPr>
              <a:spLocks noChangeArrowheads="1"/>
            </p:cNvSpPr>
            <p:nvPr/>
          </p:nvSpPr>
          <p:spPr bwMode="auto">
            <a:xfrm>
              <a:off x="913" y="1402"/>
              <a:ext cx="32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a:extLst>
                <a:ext uri="{FF2B5EF4-FFF2-40B4-BE49-F238E27FC236}">
                  <a16:creationId xmlns="" xmlns:a16="http://schemas.microsoft.com/office/drawing/2014/main" id="{1447AC17-42AD-4AEA-8173-BDE9027F236F}"/>
                </a:ext>
              </a:extLst>
            </p:cNvPr>
            <p:cNvSpPr>
              <a:spLocks noChangeArrowheads="1"/>
            </p:cNvSpPr>
            <p:nvPr/>
          </p:nvSpPr>
          <p:spPr bwMode="auto">
            <a:xfrm>
              <a:off x="1160" y="1402"/>
              <a:ext cx="1692"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Calculate your caloric needs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a:extLst>
                <a:ext uri="{FF2B5EF4-FFF2-40B4-BE49-F238E27FC236}">
                  <a16:creationId xmlns="" xmlns:a16="http://schemas.microsoft.com/office/drawing/2014/main" id="{B6950DC2-B1D8-424B-934B-CFD6B59B4305}"/>
                </a:ext>
              </a:extLst>
            </p:cNvPr>
            <p:cNvSpPr>
              <a:spLocks noChangeArrowheads="1"/>
            </p:cNvSpPr>
            <p:nvPr/>
          </p:nvSpPr>
          <p:spPr bwMode="auto">
            <a:xfrm>
              <a:off x="2780" y="1402"/>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0">
              <a:extLst>
                <a:ext uri="{FF2B5EF4-FFF2-40B4-BE49-F238E27FC236}">
                  <a16:creationId xmlns="" xmlns:a16="http://schemas.microsoft.com/office/drawing/2014/main" id="{AA926AA1-11BF-4188-9A8A-275D292B4D8C}"/>
                </a:ext>
              </a:extLst>
            </p:cNvPr>
            <p:cNvSpPr>
              <a:spLocks noChangeArrowheads="1"/>
            </p:cNvSpPr>
            <p:nvPr/>
          </p:nvSpPr>
          <p:spPr bwMode="auto">
            <a:xfrm>
              <a:off x="2812" y="1402"/>
              <a:ext cx="134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and Calculate all your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1">
              <a:extLst>
                <a:ext uri="{FF2B5EF4-FFF2-40B4-BE49-F238E27FC236}">
                  <a16:creationId xmlns="" xmlns:a16="http://schemas.microsoft.com/office/drawing/2014/main" id="{11F80988-385A-406F-9BE5-984301103377}"/>
                </a:ext>
              </a:extLst>
            </p:cNvPr>
            <p:cNvSpPr>
              <a:spLocks noChangeArrowheads="1"/>
            </p:cNvSpPr>
            <p:nvPr/>
          </p:nvSpPr>
          <p:spPr bwMode="auto">
            <a:xfrm>
              <a:off x="519" y="1555"/>
              <a:ext cx="883"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a:extLst>
                <a:ext uri="{FF2B5EF4-FFF2-40B4-BE49-F238E27FC236}">
                  <a16:creationId xmlns="" xmlns:a16="http://schemas.microsoft.com/office/drawing/2014/main" id="{7DB04EF8-F238-4686-8DBD-D2D3D3D84110}"/>
                </a:ext>
              </a:extLst>
            </p:cNvPr>
            <p:cNvSpPr>
              <a:spLocks noChangeArrowheads="1"/>
            </p:cNvSpPr>
            <p:nvPr/>
          </p:nvSpPr>
          <p:spPr bwMode="auto">
            <a:xfrm>
              <a:off x="519" y="1556"/>
              <a:ext cx="956"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macronutrients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3">
              <a:extLst>
                <a:ext uri="{FF2B5EF4-FFF2-40B4-BE49-F238E27FC236}">
                  <a16:creationId xmlns="" xmlns:a16="http://schemas.microsoft.com/office/drawing/2014/main" id="{65301F5B-C9A7-4EC4-B932-A1E033EC878D}"/>
                </a:ext>
              </a:extLst>
            </p:cNvPr>
            <p:cNvSpPr>
              <a:spLocks noChangeArrowheads="1"/>
            </p:cNvSpPr>
            <p:nvPr/>
          </p:nvSpPr>
          <p:spPr bwMode="auto">
            <a:xfrm>
              <a:off x="1402" y="1556"/>
              <a:ext cx="10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4">
              <a:extLst>
                <a:ext uri="{FF2B5EF4-FFF2-40B4-BE49-F238E27FC236}">
                  <a16:creationId xmlns="" xmlns:a16="http://schemas.microsoft.com/office/drawing/2014/main" id="{0BD5F9F7-F9EA-4276-815E-EB849FAD9F58}"/>
                </a:ext>
              </a:extLst>
            </p:cNvPr>
            <p:cNvSpPr>
              <a:spLocks noChangeArrowheads="1"/>
            </p:cNvSpPr>
            <p:nvPr/>
          </p:nvSpPr>
          <p:spPr bwMode="auto">
            <a:xfrm>
              <a:off x="1437" y="1556"/>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5">
              <a:extLst>
                <a:ext uri="{FF2B5EF4-FFF2-40B4-BE49-F238E27FC236}">
                  <a16:creationId xmlns="" xmlns:a16="http://schemas.microsoft.com/office/drawing/2014/main" id="{D88D31F2-2809-462D-B939-EFC6872AA64F}"/>
                </a:ext>
              </a:extLst>
            </p:cNvPr>
            <p:cNvSpPr>
              <a:spLocks noChangeArrowheads="1"/>
            </p:cNvSpPr>
            <p:nvPr/>
          </p:nvSpPr>
          <p:spPr bwMode="auto">
            <a:xfrm>
              <a:off x="1468" y="1556"/>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6">
              <a:extLst>
                <a:ext uri="{FF2B5EF4-FFF2-40B4-BE49-F238E27FC236}">
                  <a16:creationId xmlns="" xmlns:a16="http://schemas.microsoft.com/office/drawing/2014/main" id="{4F011A96-B86F-4096-BDB2-63E290FC9CD0}"/>
                </a:ext>
              </a:extLst>
            </p:cNvPr>
            <p:cNvSpPr>
              <a:spLocks noChangeArrowheads="1"/>
            </p:cNvSpPr>
            <p:nvPr/>
          </p:nvSpPr>
          <p:spPr bwMode="auto">
            <a:xfrm>
              <a:off x="231" y="1709"/>
              <a:ext cx="106"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8">
              <a:extLst>
                <a:ext uri="{FF2B5EF4-FFF2-40B4-BE49-F238E27FC236}">
                  <a16:creationId xmlns="" xmlns:a16="http://schemas.microsoft.com/office/drawing/2014/main" id="{F26680AB-8AF1-4131-88D9-750C9EC3502A}"/>
                </a:ext>
              </a:extLst>
            </p:cNvPr>
            <p:cNvSpPr>
              <a:spLocks noChangeArrowheads="1"/>
            </p:cNvSpPr>
            <p:nvPr/>
          </p:nvSpPr>
          <p:spPr bwMode="auto">
            <a:xfrm>
              <a:off x="2798" y="1862"/>
              <a:ext cx="1151"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9">
              <a:extLst>
                <a:ext uri="{FF2B5EF4-FFF2-40B4-BE49-F238E27FC236}">
                  <a16:creationId xmlns="" xmlns:a16="http://schemas.microsoft.com/office/drawing/2014/main" id="{A5C5EDB5-3FD8-4081-81F0-705B8733DBB3}"/>
                </a:ext>
              </a:extLst>
            </p:cNvPr>
            <p:cNvSpPr>
              <a:spLocks noChangeArrowheads="1"/>
            </p:cNvSpPr>
            <p:nvPr/>
          </p:nvSpPr>
          <p:spPr bwMode="auto">
            <a:xfrm>
              <a:off x="375" y="1862"/>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0">
              <a:extLst>
                <a:ext uri="{FF2B5EF4-FFF2-40B4-BE49-F238E27FC236}">
                  <a16:creationId xmlns="" xmlns:a16="http://schemas.microsoft.com/office/drawing/2014/main" id="{119725F7-E14D-4083-8325-12AF9D2FB69C}"/>
                </a:ext>
              </a:extLst>
            </p:cNvPr>
            <p:cNvSpPr>
              <a:spLocks noChangeArrowheads="1"/>
            </p:cNvSpPr>
            <p:nvPr/>
          </p:nvSpPr>
          <p:spPr bwMode="auto">
            <a:xfrm>
              <a:off x="434" y="1876"/>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1">
              <a:extLst>
                <a:ext uri="{FF2B5EF4-FFF2-40B4-BE49-F238E27FC236}">
                  <a16:creationId xmlns="" xmlns:a16="http://schemas.microsoft.com/office/drawing/2014/main" id="{CA372758-C371-48A4-B728-397FD071C9DF}"/>
                </a:ext>
              </a:extLst>
            </p:cNvPr>
            <p:cNvSpPr>
              <a:spLocks noChangeArrowheads="1"/>
            </p:cNvSpPr>
            <p:nvPr/>
          </p:nvSpPr>
          <p:spPr bwMode="auto">
            <a:xfrm>
              <a:off x="519" y="1870"/>
              <a:ext cx="568"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By using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2">
              <a:extLst>
                <a:ext uri="{FF2B5EF4-FFF2-40B4-BE49-F238E27FC236}">
                  <a16:creationId xmlns="" xmlns:a16="http://schemas.microsoft.com/office/drawing/2014/main" id="{8997772A-557F-494D-9805-C305C33A4DF6}"/>
                </a:ext>
              </a:extLst>
            </p:cNvPr>
            <p:cNvSpPr>
              <a:spLocks noChangeArrowheads="1"/>
            </p:cNvSpPr>
            <p:nvPr/>
          </p:nvSpPr>
          <p:spPr bwMode="auto">
            <a:xfrm>
              <a:off x="1015" y="1870"/>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3">
              <a:extLst>
                <a:ext uri="{FF2B5EF4-FFF2-40B4-BE49-F238E27FC236}">
                  <a16:creationId xmlns="" xmlns:a16="http://schemas.microsoft.com/office/drawing/2014/main" id="{D6E1A966-73FC-4D61-AE84-7BDB128BECF4}"/>
                </a:ext>
              </a:extLst>
            </p:cNvPr>
            <p:cNvSpPr>
              <a:spLocks noChangeArrowheads="1"/>
            </p:cNvSpPr>
            <p:nvPr/>
          </p:nvSpPr>
          <p:spPr bwMode="auto">
            <a:xfrm>
              <a:off x="1047" y="1870"/>
              <a:ext cx="740"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5F001B"/>
                  </a:solidFill>
                  <a:latin typeface="Roboto" pitchFamily="2" charset="0"/>
                </a:rPr>
                <a:t>Health Plus+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34">
              <a:extLst>
                <a:ext uri="{FF2B5EF4-FFF2-40B4-BE49-F238E27FC236}">
                  <a16:creationId xmlns="" xmlns:a16="http://schemas.microsoft.com/office/drawing/2014/main" id="{A6118AF0-9E74-460A-8E1F-8676FFF24977}"/>
                </a:ext>
              </a:extLst>
            </p:cNvPr>
            <p:cNvSpPr>
              <a:spLocks noChangeArrowheads="1"/>
            </p:cNvSpPr>
            <p:nvPr/>
          </p:nvSpPr>
          <p:spPr bwMode="auto">
            <a:xfrm>
              <a:off x="1934" y="1870"/>
              <a:ext cx="130"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5">
              <a:extLst>
                <a:ext uri="{FF2B5EF4-FFF2-40B4-BE49-F238E27FC236}">
                  <a16:creationId xmlns="" xmlns:a16="http://schemas.microsoft.com/office/drawing/2014/main" id="{8EBDE66D-99C3-4C72-8415-88C0DC59065B}"/>
                </a:ext>
              </a:extLst>
            </p:cNvPr>
            <p:cNvSpPr>
              <a:spLocks noChangeArrowheads="1"/>
            </p:cNvSpPr>
            <p:nvPr/>
          </p:nvSpPr>
          <p:spPr bwMode="auto">
            <a:xfrm>
              <a:off x="1815" y="1860"/>
              <a:ext cx="879"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you can track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6">
              <a:extLst>
                <a:ext uri="{FF2B5EF4-FFF2-40B4-BE49-F238E27FC236}">
                  <a16:creationId xmlns="" xmlns:a16="http://schemas.microsoft.com/office/drawing/2014/main" id="{06BB4140-FF73-4325-A749-F34652A0B6C9}"/>
                </a:ext>
              </a:extLst>
            </p:cNvPr>
            <p:cNvSpPr>
              <a:spLocks noChangeArrowheads="1"/>
            </p:cNvSpPr>
            <p:nvPr/>
          </p:nvSpPr>
          <p:spPr bwMode="auto">
            <a:xfrm>
              <a:off x="2644" y="1859"/>
              <a:ext cx="125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the various physical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7">
              <a:extLst>
                <a:ext uri="{FF2B5EF4-FFF2-40B4-BE49-F238E27FC236}">
                  <a16:creationId xmlns="" xmlns:a16="http://schemas.microsoft.com/office/drawing/2014/main" id="{5E5CC99C-313D-448C-90E5-C6BE09B16CB5}"/>
                </a:ext>
              </a:extLst>
            </p:cNvPr>
            <p:cNvSpPr>
              <a:spLocks noChangeArrowheads="1"/>
            </p:cNvSpPr>
            <p:nvPr/>
          </p:nvSpPr>
          <p:spPr bwMode="auto">
            <a:xfrm>
              <a:off x="519" y="2022"/>
              <a:ext cx="3260"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8">
              <a:extLst>
                <a:ext uri="{FF2B5EF4-FFF2-40B4-BE49-F238E27FC236}">
                  <a16:creationId xmlns="" xmlns:a16="http://schemas.microsoft.com/office/drawing/2014/main" id="{9A823E6A-31D1-4BCA-B394-BC64F530F9AC}"/>
                </a:ext>
              </a:extLst>
            </p:cNvPr>
            <p:cNvSpPr>
              <a:spLocks noChangeArrowheads="1"/>
            </p:cNvSpPr>
            <p:nvPr/>
          </p:nvSpPr>
          <p:spPr bwMode="auto">
            <a:xfrm>
              <a:off x="519" y="2023"/>
              <a:ext cx="2252"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step using the various built-in trackers.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43">
              <a:extLst>
                <a:ext uri="{FF2B5EF4-FFF2-40B4-BE49-F238E27FC236}">
                  <a16:creationId xmlns="" xmlns:a16="http://schemas.microsoft.com/office/drawing/2014/main" id="{848FB7D0-3664-45A1-8B40-A03E7C49C91E}"/>
                </a:ext>
              </a:extLst>
            </p:cNvPr>
            <p:cNvSpPr>
              <a:spLocks noChangeArrowheads="1"/>
            </p:cNvSpPr>
            <p:nvPr/>
          </p:nvSpPr>
          <p:spPr bwMode="auto">
            <a:xfrm>
              <a:off x="1471" y="2183"/>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4">
              <a:extLst>
                <a:ext uri="{FF2B5EF4-FFF2-40B4-BE49-F238E27FC236}">
                  <a16:creationId xmlns="" xmlns:a16="http://schemas.microsoft.com/office/drawing/2014/main" id="{B1DA39B4-512E-4F76-B8C2-85FDCC6B359B}"/>
                </a:ext>
              </a:extLst>
            </p:cNvPr>
            <p:cNvSpPr>
              <a:spLocks noChangeArrowheads="1"/>
            </p:cNvSpPr>
            <p:nvPr/>
          </p:nvSpPr>
          <p:spPr bwMode="auto">
            <a:xfrm>
              <a:off x="231" y="2330"/>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5">
              <a:extLst>
                <a:ext uri="{FF2B5EF4-FFF2-40B4-BE49-F238E27FC236}">
                  <a16:creationId xmlns="" xmlns:a16="http://schemas.microsoft.com/office/drawing/2014/main" id="{FC11A3DC-9E38-4E5E-A394-1494F6E4B011}"/>
                </a:ext>
              </a:extLst>
            </p:cNvPr>
            <p:cNvSpPr>
              <a:spLocks noChangeArrowheads="1"/>
            </p:cNvSpPr>
            <p:nvPr/>
          </p:nvSpPr>
          <p:spPr bwMode="auto">
            <a:xfrm>
              <a:off x="2219" y="2483"/>
              <a:ext cx="537" cy="1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6">
              <a:extLst>
                <a:ext uri="{FF2B5EF4-FFF2-40B4-BE49-F238E27FC236}">
                  <a16:creationId xmlns="" xmlns:a16="http://schemas.microsoft.com/office/drawing/2014/main" id="{9AA43715-C5DD-42A3-98F3-82CB7E431F68}"/>
                </a:ext>
              </a:extLst>
            </p:cNvPr>
            <p:cNvSpPr>
              <a:spLocks noChangeArrowheads="1"/>
            </p:cNvSpPr>
            <p:nvPr/>
          </p:nvSpPr>
          <p:spPr bwMode="auto">
            <a:xfrm>
              <a:off x="375" y="2483"/>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7">
              <a:extLst>
                <a:ext uri="{FF2B5EF4-FFF2-40B4-BE49-F238E27FC236}">
                  <a16:creationId xmlns="" xmlns:a16="http://schemas.microsoft.com/office/drawing/2014/main" id="{768A6BF5-28A0-4A38-9AB8-21DC41F2562C}"/>
                </a:ext>
              </a:extLst>
            </p:cNvPr>
            <p:cNvSpPr>
              <a:spLocks noChangeArrowheads="1"/>
            </p:cNvSpPr>
            <p:nvPr/>
          </p:nvSpPr>
          <p:spPr bwMode="auto">
            <a:xfrm>
              <a:off x="434" y="2497"/>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8">
              <a:extLst>
                <a:ext uri="{FF2B5EF4-FFF2-40B4-BE49-F238E27FC236}">
                  <a16:creationId xmlns="" xmlns:a16="http://schemas.microsoft.com/office/drawing/2014/main" id="{ABFDA00F-0C32-4632-A492-948091E50267}"/>
                </a:ext>
              </a:extLst>
            </p:cNvPr>
            <p:cNvSpPr>
              <a:spLocks noChangeArrowheads="1"/>
            </p:cNvSpPr>
            <p:nvPr/>
          </p:nvSpPr>
          <p:spPr bwMode="auto">
            <a:xfrm>
              <a:off x="519" y="2491"/>
              <a:ext cx="1773"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Our application allows you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9">
              <a:extLst>
                <a:ext uri="{FF2B5EF4-FFF2-40B4-BE49-F238E27FC236}">
                  <a16:creationId xmlns="" xmlns:a16="http://schemas.microsoft.com/office/drawing/2014/main" id="{FDC36B2E-1BE6-443B-94BA-FD0F841F6A1F}"/>
                </a:ext>
              </a:extLst>
            </p:cNvPr>
            <p:cNvSpPr>
              <a:spLocks noChangeArrowheads="1"/>
            </p:cNvSpPr>
            <p:nvPr/>
          </p:nvSpPr>
          <p:spPr bwMode="auto">
            <a:xfrm>
              <a:off x="2219" y="2491"/>
              <a:ext cx="608"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Calculate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0">
              <a:extLst>
                <a:ext uri="{FF2B5EF4-FFF2-40B4-BE49-F238E27FC236}">
                  <a16:creationId xmlns="" xmlns:a16="http://schemas.microsoft.com/office/drawing/2014/main" id="{1EDFDB71-0115-4F4B-B919-9DCAABCED8E4}"/>
                </a:ext>
              </a:extLst>
            </p:cNvPr>
            <p:cNvSpPr>
              <a:spLocks noChangeArrowheads="1"/>
            </p:cNvSpPr>
            <p:nvPr/>
          </p:nvSpPr>
          <p:spPr bwMode="auto">
            <a:xfrm>
              <a:off x="2756" y="2491"/>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1">
              <a:extLst>
                <a:ext uri="{FF2B5EF4-FFF2-40B4-BE49-F238E27FC236}">
                  <a16:creationId xmlns="" xmlns:a16="http://schemas.microsoft.com/office/drawing/2014/main" id="{0BBD6FD2-E7FA-4FA2-9ADB-B0C94F76DE00}"/>
                </a:ext>
              </a:extLst>
            </p:cNvPr>
            <p:cNvSpPr>
              <a:spLocks noChangeArrowheads="1"/>
            </p:cNvSpPr>
            <p:nvPr/>
          </p:nvSpPr>
          <p:spPr bwMode="auto">
            <a:xfrm>
              <a:off x="2788" y="2491"/>
              <a:ext cx="840"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the number of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52">
              <a:extLst>
                <a:ext uri="{FF2B5EF4-FFF2-40B4-BE49-F238E27FC236}">
                  <a16:creationId xmlns="" xmlns:a16="http://schemas.microsoft.com/office/drawing/2014/main" id="{AC91C0D4-F36C-4C85-97EF-782B87F0CF6B}"/>
                </a:ext>
              </a:extLst>
            </p:cNvPr>
            <p:cNvSpPr>
              <a:spLocks noChangeArrowheads="1"/>
            </p:cNvSpPr>
            <p:nvPr/>
          </p:nvSpPr>
          <p:spPr bwMode="auto">
            <a:xfrm>
              <a:off x="519" y="2645"/>
              <a:ext cx="1170"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calories of any </a:t>
              </a:r>
              <a:r>
                <a:rPr lang="en-US" altLang="en-US" sz="1600" dirty="0">
                  <a:solidFill>
                    <a:srgbClr val="5F001B"/>
                  </a:solidFill>
                  <a:latin typeface="Roboto" pitchFamily="2" charset="0"/>
                </a:rPr>
                <a:t>food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53">
              <a:extLst>
                <a:ext uri="{FF2B5EF4-FFF2-40B4-BE49-F238E27FC236}">
                  <a16:creationId xmlns="" xmlns:a16="http://schemas.microsoft.com/office/drawing/2014/main" id="{35F30061-9AE0-49FE-9B4D-4C0ED940D629}"/>
                </a:ext>
              </a:extLst>
            </p:cNvPr>
            <p:cNvSpPr>
              <a:spLocks noChangeArrowheads="1"/>
            </p:cNvSpPr>
            <p:nvPr/>
          </p:nvSpPr>
          <p:spPr bwMode="auto">
            <a:xfrm>
              <a:off x="1605" y="2645"/>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4">
              <a:extLst>
                <a:ext uri="{FF2B5EF4-FFF2-40B4-BE49-F238E27FC236}">
                  <a16:creationId xmlns="" xmlns:a16="http://schemas.microsoft.com/office/drawing/2014/main" id="{78C72EFF-6B4A-4092-9DBC-1A4D4E917295}"/>
                </a:ext>
              </a:extLst>
            </p:cNvPr>
            <p:cNvSpPr>
              <a:spLocks noChangeArrowheads="1"/>
            </p:cNvSpPr>
            <p:nvPr/>
          </p:nvSpPr>
          <p:spPr bwMode="auto">
            <a:xfrm>
              <a:off x="1637" y="2645"/>
              <a:ext cx="307"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only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5">
              <a:extLst>
                <a:ext uri="{FF2B5EF4-FFF2-40B4-BE49-F238E27FC236}">
                  <a16:creationId xmlns="" xmlns:a16="http://schemas.microsoft.com/office/drawing/2014/main" id="{4E908FB8-06F0-4959-A8C1-C7A80975D61B}"/>
                </a:ext>
              </a:extLst>
            </p:cNvPr>
            <p:cNvSpPr>
              <a:spLocks noChangeArrowheads="1"/>
            </p:cNvSpPr>
            <p:nvPr/>
          </p:nvSpPr>
          <p:spPr bwMode="auto">
            <a:xfrm>
              <a:off x="1880" y="2645"/>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6">
              <a:extLst>
                <a:ext uri="{FF2B5EF4-FFF2-40B4-BE49-F238E27FC236}">
                  <a16:creationId xmlns="" xmlns:a16="http://schemas.microsoft.com/office/drawing/2014/main" id="{C0A5E63E-74ED-48EE-910A-34EB5C56DEB9}"/>
                </a:ext>
              </a:extLst>
            </p:cNvPr>
            <p:cNvSpPr>
              <a:spLocks noChangeArrowheads="1"/>
            </p:cNvSpPr>
            <p:nvPr/>
          </p:nvSpPr>
          <p:spPr bwMode="auto">
            <a:xfrm>
              <a:off x="1911" y="2645"/>
              <a:ext cx="2213"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by photographing it with your mobile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7">
              <a:extLst>
                <a:ext uri="{FF2B5EF4-FFF2-40B4-BE49-F238E27FC236}">
                  <a16:creationId xmlns="" xmlns:a16="http://schemas.microsoft.com/office/drawing/2014/main" id="{6085B5B0-3A94-474B-B45B-2B92CE0D0B3A}"/>
                </a:ext>
              </a:extLst>
            </p:cNvPr>
            <p:cNvSpPr>
              <a:spLocks noChangeArrowheads="1"/>
            </p:cNvSpPr>
            <p:nvPr/>
          </p:nvSpPr>
          <p:spPr bwMode="auto">
            <a:xfrm>
              <a:off x="519" y="2799"/>
              <a:ext cx="50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camera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8">
              <a:extLst>
                <a:ext uri="{FF2B5EF4-FFF2-40B4-BE49-F238E27FC236}">
                  <a16:creationId xmlns="" xmlns:a16="http://schemas.microsoft.com/office/drawing/2014/main" id="{A20E09CD-05B4-4135-9BA2-4C72F8B1C351}"/>
                </a:ext>
              </a:extLst>
            </p:cNvPr>
            <p:cNvSpPr>
              <a:spLocks noChangeArrowheads="1"/>
            </p:cNvSpPr>
            <p:nvPr/>
          </p:nvSpPr>
          <p:spPr bwMode="auto">
            <a:xfrm>
              <a:off x="950" y="2799"/>
              <a:ext cx="10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9">
              <a:extLst>
                <a:ext uri="{FF2B5EF4-FFF2-40B4-BE49-F238E27FC236}">
                  <a16:creationId xmlns="" xmlns:a16="http://schemas.microsoft.com/office/drawing/2014/main" id="{9860DF79-CED4-4259-927A-C34985033818}"/>
                </a:ext>
              </a:extLst>
            </p:cNvPr>
            <p:cNvSpPr>
              <a:spLocks noChangeArrowheads="1"/>
            </p:cNvSpPr>
            <p:nvPr/>
          </p:nvSpPr>
          <p:spPr bwMode="auto">
            <a:xfrm>
              <a:off x="985" y="2799"/>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60">
              <a:extLst>
                <a:ext uri="{FF2B5EF4-FFF2-40B4-BE49-F238E27FC236}">
                  <a16:creationId xmlns="" xmlns:a16="http://schemas.microsoft.com/office/drawing/2014/main" id="{DF4EA80F-BC3B-4EB0-9154-737ED8627CDC}"/>
                </a:ext>
              </a:extLst>
            </p:cNvPr>
            <p:cNvSpPr>
              <a:spLocks noChangeArrowheads="1"/>
            </p:cNvSpPr>
            <p:nvPr/>
          </p:nvSpPr>
          <p:spPr bwMode="auto">
            <a:xfrm>
              <a:off x="231" y="2953"/>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61">
              <a:extLst>
                <a:ext uri="{FF2B5EF4-FFF2-40B4-BE49-F238E27FC236}">
                  <a16:creationId xmlns="" xmlns:a16="http://schemas.microsoft.com/office/drawing/2014/main" id="{A43F289B-6AA7-49F8-9BF9-C2B21D1766DB}"/>
                </a:ext>
              </a:extLst>
            </p:cNvPr>
            <p:cNvSpPr>
              <a:spLocks noChangeArrowheads="1"/>
            </p:cNvSpPr>
            <p:nvPr/>
          </p:nvSpPr>
          <p:spPr bwMode="auto">
            <a:xfrm>
              <a:off x="519" y="3105"/>
              <a:ext cx="3263" cy="1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62">
              <a:extLst>
                <a:ext uri="{FF2B5EF4-FFF2-40B4-BE49-F238E27FC236}">
                  <a16:creationId xmlns="" xmlns:a16="http://schemas.microsoft.com/office/drawing/2014/main" id="{537DA57F-209D-4C58-A6BF-50B221095E05}"/>
                </a:ext>
              </a:extLst>
            </p:cNvPr>
            <p:cNvSpPr>
              <a:spLocks noChangeArrowheads="1"/>
            </p:cNvSpPr>
            <p:nvPr/>
          </p:nvSpPr>
          <p:spPr bwMode="auto">
            <a:xfrm>
              <a:off x="375" y="3105"/>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3">
              <a:extLst>
                <a:ext uri="{FF2B5EF4-FFF2-40B4-BE49-F238E27FC236}">
                  <a16:creationId xmlns="" xmlns:a16="http://schemas.microsoft.com/office/drawing/2014/main" id="{FA7811A9-DD58-4B6A-B03C-04AEEB49CEB1}"/>
                </a:ext>
              </a:extLst>
            </p:cNvPr>
            <p:cNvSpPr>
              <a:spLocks noChangeArrowheads="1"/>
            </p:cNvSpPr>
            <p:nvPr/>
          </p:nvSpPr>
          <p:spPr bwMode="auto">
            <a:xfrm>
              <a:off x="434" y="3119"/>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4">
              <a:extLst>
                <a:ext uri="{FF2B5EF4-FFF2-40B4-BE49-F238E27FC236}">
                  <a16:creationId xmlns="" xmlns:a16="http://schemas.microsoft.com/office/drawing/2014/main" id="{D8E50034-D200-4552-BE4C-04E51631FB1B}"/>
                </a:ext>
              </a:extLst>
            </p:cNvPr>
            <p:cNvSpPr>
              <a:spLocks noChangeArrowheads="1"/>
            </p:cNvSpPr>
            <p:nvPr/>
          </p:nvSpPr>
          <p:spPr bwMode="auto">
            <a:xfrm>
              <a:off x="519" y="3113"/>
              <a:ext cx="3368"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Choose your goal, lose weight, maintain it or gain muscle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5">
              <a:extLst>
                <a:ext uri="{FF2B5EF4-FFF2-40B4-BE49-F238E27FC236}">
                  <a16:creationId xmlns="" xmlns:a16="http://schemas.microsoft.com/office/drawing/2014/main" id="{6342700F-7A3E-4C48-8DB1-FA5E03F3C829}"/>
                </a:ext>
              </a:extLst>
            </p:cNvPr>
            <p:cNvSpPr>
              <a:spLocks noChangeArrowheads="1"/>
            </p:cNvSpPr>
            <p:nvPr/>
          </p:nvSpPr>
          <p:spPr bwMode="auto">
            <a:xfrm>
              <a:off x="519" y="3266"/>
              <a:ext cx="351"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6">
              <a:extLst>
                <a:ext uri="{FF2B5EF4-FFF2-40B4-BE49-F238E27FC236}">
                  <a16:creationId xmlns="" xmlns:a16="http://schemas.microsoft.com/office/drawing/2014/main" id="{7B5F0744-DB8E-4AA8-948E-701CB185EBEE}"/>
                </a:ext>
              </a:extLst>
            </p:cNvPr>
            <p:cNvSpPr>
              <a:spLocks noChangeArrowheads="1"/>
            </p:cNvSpPr>
            <p:nvPr/>
          </p:nvSpPr>
          <p:spPr bwMode="auto">
            <a:xfrm>
              <a:off x="519" y="3267"/>
              <a:ext cx="423"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mass.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7">
              <a:extLst>
                <a:ext uri="{FF2B5EF4-FFF2-40B4-BE49-F238E27FC236}">
                  <a16:creationId xmlns="" xmlns:a16="http://schemas.microsoft.com/office/drawing/2014/main" id="{C4B2D320-B8D7-4D68-A2D9-22F0BA61394A}"/>
                </a:ext>
              </a:extLst>
            </p:cNvPr>
            <p:cNvSpPr>
              <a:spLocks noChangeArrowheads="1"/>
            </p:cNvSpPr>
            <p:nvPr/>
          </p:nvSpPr>
          <p:spPr bwMode="auto">
            <a:xfrm>
              <a:off x="870" y="326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8">
              <a:extLst>
                <a:ext uri="{FF2B5EF4-FFF2-40B4-BE49-F238E27FC236}">
                  <a16:creationId xmlns="" xmlns:a16="http://schemas.microsoft.com/office/drawing/2014/main" id="{788EFB3C-583C-4CC1-B41E-A0362EF0BD73}"/>
                </a:ext>
              </a:extLst>
            </p:cNvPr>
            <p:cNvSpPr>
              <a:spLocks noChangeArrowheads="1"/>
            </p:cNvSpPr>
            <p:nvPr/>
          </p:nvSpPr>
          <p:spPr bwMode="auto">
            <a:xfrm>
              <a:off x="519" y="3419"/>
              <a:ext cx="2637" cy="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9">
              <a:extLst>
                <a:ext uri="{FF2B5EF4-FFF2-40B4-BE49-F238E27FC236}">
                  <a16:creationId xmlns="" xmlns:a16="http://schemas.microsoft.com/office/drawing/2014/main" id="{7DF13CF8-AC57-4693-A1AB-81056F46A131}"/>
                </a:ext>
              </a:extLst>
            </p:cNvPr>
            <p:cNvSpPr>
              <a:spLocks noChangeArrowheads="1"/>
            </p:cNvSpPr>
            <p:nvPr/>
          </p:nvSpPr>
          <p:spPr bwMode="auto">
            <a:xfrm>
              <a:off x="375" y="3419"/>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70">
              <a:extLst>
                <a:ext uri="{FF2B5EF4-FFF2-40B4-BE49-F238E27FC236}">
                  <a16:creationId xmlns="" xmlns:a16="http://schemas.microsoft.com/office/drawing/2014/main" id="{714E99C4-3464-46CE-9EB3-1674F69CBCA6}"/>
                </a:ext>
              </a:extLst>
            </p:cNvPr>
            <p:cNvSpPr>
              <a:spLocks noChangeArrowheads="1"/>
            </p:cNvSpPr>
            <p:nvPr/>
          </p:nvSpPr>
          <p:spPr bwMode="auto">
            <a:xfrm>
              <a:off x="434" y="3433"/>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71">
              <a:extLst>
                <a:ext uri="{FF2B5EF4-FFF2-40B4-BE49-F238E27FC236}">
                  <a16:creationId xmlns="" xmlns:a16="http://schemas.microsoft.com/office/drawing/2014/main" id="{DBC00F0F-0B18-4766-93DC-2C1A1796AF85}"/>
                </a:ext>
              </a:extLst>
            </p:cNvPr>
            <p:cNvSpPr>
              <a:spLocks noChangeArrowheads="1"/>
            </p:cNvSpPr>
            <p:nvPr/>
          </p:nvSpPr>
          <p:spPr bwMode="auto">
            <a:xfrm>
              <a:off x="519" y="3427"/>
              <a:ext cx="271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Nutritional information of thousands of foods.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2">
              <a:extLst>
                <a:ext uri="{FF2B5EF4-FFF2-40B4-BE49-F238E27FC236}">
                  <a16:creationId xmlns="" xmlns:a16="http://schemas.microsoft.com/office/drawing/2014/main" id="{2110AC40-D8DB-4A57-A272-A6D70ED5B441}"/>
                </a:ext>
              </a:extLst>
            </p:cNvPr>
            <p:cNvSpPr>
              <a:spLocks noChangeArrowheads="1"/>
            </p:cNvSpPr>
            <p:nvPr/>
          </p:nvSpPr>
          <p:spPr bwMode="auto">
            <a:xfrm>
              <a:off x="3156" y="342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3">
              <a:extLst>
                <a:ext uri="{FF2B5EF4-FFF2-40B4-BE49-F238E27FC236}">
                  <a16:creationId xmlns="" xmlns:a16="http://schemas.microsoft.com/office/drawing/2014/main" id="{A7819C2E-30DA-4339-84FD-A3D2A484A920}"/>
                </a:ext>
              </a:extLst>
            </p:cNvPr>
            <p:cNvSpPr>
              <a:spLocks noChangeArrowheads="1"/>
            </p:cNvSpPr>
            <p:nvPr/>
          </p:nvSpPr>
          <p:spPr bwMode="auto">
            <a:xfrm>
              <a:off x="519" y="3581"/>
              <a:ext cx="1522"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5">
              <a:extLst>
                <a:ext uri="{FF2B5EF4-FFF2-40B4-BE49-F238E27FC236}">
                  <a16:creationId xmlns="" xmlns:a16="http://schemas.microsoft.com/office/drawing/2014/main" id="{AABF4D8E-8205-4E30-B1EF-63D15230827E}"/>
                </a:ext>
              </a:extLst>
            </p:cNvPr>
            <p:cNvSpPr>
              <a:spLocks noChangeArrowheads="1"/>
            </p:cNvSpPr>
            <p:nvPr/>
          </p:nvSpPr>
          <p:spPr bwMode="auto">
            <a:xfrm>
              <a:off x="434" y="3594"/>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6">
              <a:extLst>
                <a:ext uri="{FF2B5EF4-FFF2-40B4-BE49-F238E27FC236}">
                  <a16:creationId xmlns="" xmlns:a16="http://schemas.microsoft.com/office/drawing/2014/main" id="{ADD4FE9C-0AD5-411B-BF74-C574069BA0E3}"/>
                </a:ext>
              </a:extLst>
            </p:cNvPr>
            <p:cNvSpPr>
              <a:spLocks noChangeArrowheads="1"/>
            </p:cNvSpPr>
            <p:nvPr/>
          </p:nvSpPr>
          <p:spPr bwMode="auto">
            <a:xfrm>
              <a:off x="519" y="3588"/>
              <a:ext cx="32"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9" name="Rectangle 77">
              <a:extLst>
                <a:ext uri="{FF2B5EF4-FFF2-40B4-BE49-F238E27FC236}">
                  <a16:creationId xmlns="" xmlns:a16="http://schemas.microsoft.com/office/drawing/2014/main" id="{BD6117BC-ACC9-4AB1-9AFE-FB75EBCA0A1A}"/>
                </a:ext>
              </a:extLst>
            </p:cNvPr>
            <p:cNvSpPr>
              <a:spLocks noChangeArrowheads="1"/>
            </p:cNvSpPr>
            <p:nvPr/>
          </p:nvSpPr>
          <p:spPr bwMode="auto">
            <a:xfrm>
              <a:off x="1141" y="3588"/>
              <a:ext cx="0"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78">
              <a:extLst>
                <a:ext uri="{FF2B5EF4-FFF2-40B4-BE49-F238E27FC236}">
                  <a16:creationId xmlns="" xmlns:a16="http://schemas.microsoft.com/office/drawing/2014/main" id="{7043751C-9493-4366-BEF3-6E1FA4B44BB8}"/>
                </a:ext>
              </a:extLst>
            </p:cNvPr>
            <p:cNvSpPr>
              <a:spLocks noChangeArrowheads="1"/>
            </p:cNvSpPr>
            <p:nvPr/>
          </p:nvSpPr>
          <p:spPr bwMode="auto">
            <a:xfrm>
              <a:off x="2041" y="3588"/>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9">
              <a:extLst>
                <a:ext uri="{FF2B5EF4-FFF2-40B4-BE49-F238E27FC236}">
                  <a16:creationId xmlns="" xmlns:a16="http://schemas.microsoft.com/office/drawing/2014/main" id="{7CBC34E0-8355-4CF7-976A-9EF178973798}"/>
                </a:ext>
              </a:extLst>
            </p:cNvPr>
            <p:cNvSpPr>
              <a:spLocks noChangeArrowheads="1"/>
            </p:cNvSpPr>
            <p:nvPr/>
          </p:nvSpPr>
          <p:spPr bwMode="auto">
            <a:xfrm>
              <a:off x="519" y="3741"/>
              <a:ext cx="29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0">
              <a:extLst>
                <a:ext uri="{FF2B5EF4-FFF2-40B4-BE49-F238E27FC236}">
                  <a16:creationId xmlns="" xmlns:a16="http://schemas.microsoft.com/office/drawing/2014/main" id="{48178125-9C84-4636-82AD-01D803E9C3BC}"/>
                </a:ext>
              </a:extLst>
            </p:cNvPr>
            <p:cNvSpPr>
              <a:spLocks noChangeArrowheads="1"/>
            </p:cNvSpPr>
            <p:nvPr/>
          </p:nvSpPr>
          <p:spPr bwMode="auto">
            <a:xfrm>
              <a:off x="375" y="3741"/>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81">
              <a:extLst>
                <a:ext uri="{FF2B5EF4-FFF2-40B4-BE49-F238E27FC236}">
                  <a16:creationId xmlns="" xmlns:a16="http://schemas.microsoft.com/office/drawing/2014/main" id="{701C3DA9-308B-4B74-96CA-A2C1D73E704A}"/>
                </a:ext>
              </a:extLst>
            </p:cNvPr>
            <p:cNvSpPr>
              <a:spLocks noChangeArrowheads="1"/>
            </p:cNvSpPr>
            <p:nvPr/>
          </p:nvSpPr>
          <p:spPr bwMode="auto">
            <a:xfrm>
              <a:off x="434" y="3755"/>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82">
              <a:extLst>
                <a:ext uri="{FF2B5EF4-FFF2-40B4-BE49-F238E27FC236}">
                  <a16:creationId xmlns="" xmlns:a16="http://schemas.microsoft.com/office/drawing/2014/main" id="{54651CA8-4F07-4CC2-A975-CE7F4E27FFB9}"/>
                </a:ext>
              </a:extLst>
            </p:cNvPr>
            <p:cNvSpPr>
              <a:spLocks noChangeArrowheads="1"/>
            </p:cNvSpPr>
            <p:nvPr/>
          </p:nvSpPr>
          <p:spPr bwMode="auto">
            <a:xfrm>
              <a:off x="519" y="3749"/>
              <a:ext cx="2732"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Roboto" pitchFamily="2" charset="0"/>
                </a:rPr>
                <a:t>Distribute the number of calories of your meals.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Rectangle 83">
              <a:extLst>
                <a:ext uri="{FF2B5EF4-FFF2-40B4-BE49-F238E27FC236}">
                  <a16:creationId xmlns="" xmlns:a16="http://schemas.microsoft.com/office/drawing/2014/main" id="{1AE3AB23-C903-46A8-B16A-EF0560821A8E}"/>
                </a:ext>
              </a:extLst>
            </p:cNvPr>
            <p:cNvSpPr>
              <a:spLocks noChangeArrowheads="1"/>
            </p:cNvSpPr>
            <p:nvPr/>
          </p:nvSpPr>
          <p:spPr bwMode="auto">
            <a:xfrm>
              <a:off x="3453" y="3749"/>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4">
              <a:extLst>
                <a:ext uri="{FF2B5EF4-FFF2-40B4-BE49-F238E27FC236}">
                  <a16:creationId xmlns="" xmlns:a16="http://schemas.microsoft.com/office/drawing/2014/main" id="{2BCA7AE2-3301-4281-B4BA-5449A4D97412}"/>
                </a:ext>
              </a:extLst>
            </p:cNvPr>
            <p:cNvSpPr>
              <a:spLocks noChangeArrowheads="1"/>
            </p:cNvSpPr>
            <p:nvPr/>
          </p:nvSpPr>
          <p:spPr bwMode="auto">
            <a:xfrm>
              <a:off x="231" y="3902"/>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5">
              <a:extLst>
                <a:ext uri="{FF2B5EF4-FFF2-40B4-BE49-F238E27FC236}">
                  <a16:creationId xmlns="" xmlns:a16="http://schemas.microsoft.com/office/drawing/2014/main" id="{D391ECC0-835F-4706-975E-40271E78FF88}"/>
                </a:ext>
              </a:extLst>
            </p:cNvPr>
            <p:cNvSpPr>
              <a:spLocks noChangeArrowheads="1"/>
            </p:cNvSpPr>
            <p:nvPr/>
          </p:nvSpPr>
          <p:spPr bwMode="auto">
            <a:xfrm>
              <a:off x="375" y="4055"/>
              <a:ext cx="13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6">
              <a:extLst>
                <a:ext uri="{FF2B5EF4-FFF2-40B4-BE49-F238E27FC236}">
                  <a16:creationId xmlns="" xmlns:a16="http://schemas.microsoft.com/office/drawing/2014/main" id="{DB7B837C-1787-4766-8912-EBD099147EC2}"/>
                </a:ext>
              </a:extLst>
            </p:cNvPr>
            <p:cNvSpPr>
              <a:spLocks noChangeArrowheads="1"/>
            </p:cNvSpPr>
            <p:nvPr/>
          </p:nvSpPr>
          <p:spPr bwMode="auto">
            <a:xfrm>
              <a:off x="434" y="4069"/>
              <a:ext cx="92"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7">
              <a:extLst>
                <a:ext uri="{FF2B5EF4-FFF2-40B4-BE49-F238E27FC236}">
                  <a16:creationId xmlns="" xmlns:a16="http://schemas.microsoft.com/office/drawing/2014/main" id="{912C0885-F718-432A-AC66-EAB35B43E445}"/>
                </a:ext>
              </a:extLst>
            </p:cNvPr>
            <p:cNvSpPr>
              <a:spLocks noChangeArrowheads="1"/>
            </p:cNvSpPr>
            <p:nvPr/>
          </p:nvSpPr>
          <p:spPr bwMode="auto">
            <a:xfrm>
              <a:off x="519" y="4063"/>
              <a:ext cx="15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8">
              <a:extLst>
                <a:ext uri="{FF2B5EF4-FFF2-40B4-BE49-F238E27FC236}">
                  <a16:creationId xmlns="" xmlns:a16="http://schemas.microsoft.com/office/drawing/2014/main" id="{24579CEE-3C7F-4033-9C43-964F67AE6013}"/>
                </a:ext>
              </a:extLst>
            </p:cNvPr>
            <p:cNvSpPr>
              <a:spLocks noChangeArrowheads="1"/>
            </p:cNvSpPr>
            <p:nvPr/>
          </p:nvSpPr>
          <p:spPr bwMode="auto">
            <a:xfrm>
              <a:off x="601" y="4063"/>
              <a:ext cx="265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rovides you with a daily exercise regimen for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9">
              <a:extLst>
                <a:ext uri="{FF2B5EF4-FFF2-40B4-BE49-F238E27FC236}">
                  <a16:creationId xmlns="" xmlns:a16="http://schemas.microsoft.com/office/drawing/2014/main" id="{075F1FCB-7EBD-4CEF-A402-B45012F524D4}"/>
                </a:ext>
              </a:extLst>
            </p:cNvPr>
            <p:cNvSpPr>
              <a:spLocks noChangeArrowheads="1"/>
            </p:cNvSpPr>
            <p:nvPr/>
          </p:nvSpPr>
          <p:spPr bwMode="auto">
            <a:xfrm>
              <a:off x="3179" y="4063"/>
              <a:ext cx="20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90">
              <a:extLst>
                <a:ext uri="{FF2B5EF4-FFF2-40B4-BE49-F238E27FC236}">
                  <a16:creationId xmlns="" xmlns:a16="http://schemas.microsoft.com/office/drawing/2014/main" id="{B1D2E634-6C3A-4DD7-98EF-3EAD25DB09D8}"/>
                </a:ext>
              </a:extLst>
            </p:cNvPr>
            <p:cNvSpPr>
              <a:spLocks noChangeArrowheads="1"/>
            </p:cNvSpPr>
            <p:nvPr/>
          </p:nvSpPr>
          <p:spPr bwMode="auto">
            <a:xfrm>
              <a:off x="3314" y="4063"/>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91">
              <a:extLst>
                <a:ext uri="{FF2B5EF4-FFF2-40B4-BE49-F238E27FC236}">
                  <a16:creationId xmlns="" xmlns:a16="http://schemas.microsoft.com/office/drawing/2014/main" id="{367AA4F7-6EFE-44D4-8B16-4D3C489F2B33}"/>
                </a:ext>
              </a:extLst>
            </p:cNvPr>
            <p:cNvSpPr>
              <a:spLocks noChangeArrowheads="1"/>
            </p:cNvSpPr>
            <p:nvPr/>
          </p:nvSpPr>
          <p:spPr bwMode="auto">
            <a:xfrm>
              <a:off x="3345" y="4063"/>
              <a:ext cx="72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your major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92">
              <a:extLst>
                <a:ext uri="{FF2B5EF4-FFF2-40B4-BE49-F238E27FC236}">
                  <a16:creationId xmlns="" xmlns:a16="http://schemas.microsoft.com/office/drawing/2014/main" id="{8E38976B-8FA1-41D6-961F-DC53F83D6D63}"/>
                </a:ext>
              </a:extLst>
            </p:cNvPr>
            <p:cNvSpPr>
              <a:spLocks noChangeArrowheads="1"/>
            </p:cNvSpPr>
            <p:nvPr/>
          </p:nvSpPr>
          <p:spPr bwMode="auto">
            <a:xfrm>
              <a:off x="519" y="4217"/>
              <a:ext cx="92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muscle groups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3">
              <a:extLst>
                <a:ext uri="{FF2B5EF4-FFF2-40B4-BE49-F238E27FC236}">
                  <a16:creationId xmlns="" xmlns:a16="http://schemas.microsoft.com/office/drawing/2014/main" id="{09C4594E-0055-4ECA-9C88-88985FE329FA}"/>
                </a:ext>
              </a:extLst>
            </p:cNvPr>
            <p:cNvSpPr>
              <a:spLocks noChangeArrowheads="1"/>
            </p:cNvSpPr>
            <p:nvPr/>
          </p:nvSpPr>
          <p:spPr bwMode="auto">
            <a:xfrm>
              <a:off x="1373" y="421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94">
              <a:extLst>
                <a:ext uri="{FF2B5EF4-FFF2-40B4-BE49-F238E27FC236}">
                  <a16:creationId xmlns="" xmlns:a16="http://schemas.microsoft.com/office/drawing/2014/main" id="{F8C0394E-A525-47EB-920B-D9FB23B37F0A}"/>
                </a:ext>
              </a:extLst>
            </p:cNvPr>
            <p:cNvSpPr>
              <a:spLocks noChangeArrowheads="1"/>
            </p:cNvSpPr>
            <p:nvPr/>
          </p:nvSpPr>
          <p:spPr bwMode="auto">
            <a:xfrm>
              <a:off x="1404" y="4217"/>
              <a:ext cx="1290"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like chest, legs, arms,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95">
              <a:extLst>
                <a:ext uri="{FF2B5EF4-FFF2-40B4-BE49-F238E27FC236}">
                  <a16:creationId xmlns="" xmlns:a16="http://schemas.microsoft.com/office/drawing/2014/main" id="{259DA4B0-07DF-40A3-9CCE-7F3E5F1641DA}"/>
                </a:ext>
              </a:extLst>
            </p:cNvPr>
            <p:cNvSpPr>
              <a:spLocks noChangeArrowheads="1"/>
            </p:cNvSpPr>
            <p:nvPr/>
          </p:nvSpPr>
          <p:spPr bwMode="auto">
            <a:xfrm>
              <a:off x="2621" y="421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96">
              <a:extLst>
                <a:ext uri="{FF2B5EF4-FFF2-40B4-BE49-F238E27FC236}">
                  <a16:creationId xmlns="" xmlns:a16="http://schemas.microsoft.com/office/drawing/2014/main" id="{B0D5B586-95F7-4CD3-8D8D-77EAF29C64DE}"/>
                </a:ext>
              </a:extLst>
            </p:cNvPr>
            <p:cNvSpPr>
              <a:spLocks noChangeArrowheads="1"/>
            </p:cNvSpPr>
            <p:nvPr/>
          </p:nvSpPr>
          <p:spPr bwMode="auto">
            <a:xfrm>
              <a:off x="2653" y="4217"/>
              <a:ext cx="596"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and 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7">
              <a:extLst>
                <a:ext uri="{FF2B5EF4-FFF2-40B4-BE49-F238E27FC236}">
                  <a16:creationId xmlns="" xmlns:a16="http://schemas.microsoft.com/office/drawing/2014/main" id="{5A1509B2-01AE-4C14-AA9A-8A89EF32EFB9}"/>
                </a:ext>
              </a:extLst>
            </p:cNvPr>
            <p:cNvSpPr>
              <a:spLocks noChangeArrowheads="1"/>
            </p:cNvSpPr>
            <p:nvPr/>
          </p:nvSpPr>
          <p:spPr bwMode="auto">
            <a:xfrm>
              <a:off x="3176" y="4217"/>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98">
              <a:extLst>
                <a:ext uri="{FF2B5EF4-FFF2-40B4-BE49-F238E27FC236}">
                  <a16:creationId xmlns="" xmlns:a16="http://schemas.microsoft.com/office/drawing/2014/main" id="{9D5EE6C0-8E1B-4C30-905E-E389F219CAD9}"/>
                </a:ext>
              </a:extLst>
            </p:cNvPr>
            <p:cNvSpPr>
              <a:spLocks noChangeArrowheads="1"/>
            </p:cNvSpPr>
            <p:nvPr/>
          </p:nvSpPr>
          <p:spPr bwMode="auto">
            <a:xfrm>
              <a:off x="3207" y="4217"/>
              <a:ext cx="67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as well as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9">
              <a:extLst>
                <a:ext uri="{FF2B5EF4-FFF2-40B4-BE49-F238E27FC236}">
                  <a16:creationId xmlns="" xmlns:a16="http://schemas.microsoft.com/office/drawing/2014/main" id="{658A9692-4547-4D93-BA73-4684C333E699}"/>
                </a:ext>
              </a:extLst>
            </p:cNvPr>
            <p:cNvSpPr>
              <a:spLocks noChangeArrowheads="1"/>
            </p:cNvSpPr>
            <p:nvPr/>
          </p:nvSpPr>
          <p:spPr bwMode="auto">
            <a:xfrm>
              <a:off x="519" y="4371"/>
              <a:ext cx="1712"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exercises for the whole body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100">
              <a:extLst>
                <a:ext uri="{FF2B5EF4-FFF2-40B4-BE49-F238E27FC236}">
                  <a16:creationId xmlns="" xmlns:a16="http://schemas.microsoft.com/office/drawing/2014/main" id="{14488AA2-6293-45DE-8824-E507127149B0}"/>
                </a:ext>
              </a:extLst>
            </p:cNvPr>
            <p:cNvSpPr>
              <a:spLocks noChangeArrowheads="1"/>
            </p:cNvSpPr>
            <p:nvPr/>
          </p:nvSpPr>
          <p:spPr bwMode="auto">
            <a:xfrm>
              <a:off x="2157" y="4371"/>
              <a:ext cx="197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In just a few minutes a day, you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101">
              <a:extLst>
                <a:ext uri="{FF2B5EF4-FFF2-40B4-BE49-F238E27FC236}">
                  <a16:creationId xmlns="" xmlns:a16="http://schemas.microsoft.com/office/drawing/2014/main" id="{3B3C1E10-2D08-4424-A7EF-1AAD56C593A6}"/>
                </a:ext>
              </a:extLst>
            </p:cNvPr>
            <p:cNvSpPr>
              <a:spLocks noChangeArrowheads="1"/>
            </p:cNvSpPr>
            <p:nvPr/>
          </p:nvSpPr>
          <p:spPr bwMode="auto">
            <a:xfrm>
              <a:off x="519" y="4525"/>
              <a:ext cx="283"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can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102">
              <a:extLst>
                <a:ext uri="{FF2B5EF4-FFF2-40B4-BE49-F238E27FC236}">
                  <a16:creationId xmlns="" xmlns:a16="http://schemas.microsoft.com/office/drawing/2014/main" id="{4CDD2667-341D-44E7-BE70-70FB5EEDB3F6}"/>
                </a:ext>
              </a:extLst>
            </p:cNvPr>
            <p:cNvSpPr>
              <a:spLocks noChangeArrowheads="1"/>
            </p:cNvSpPr>
            <p:nvPr/>
          </p:nvSpPr>
          <p:spPr bwMode="auto">
            <a:xfrm>
              <a:off x="729" y="4525"/>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103">
              <a:extLst>
                <a:ext uri="{FF2B5EF4-FFF2-40B4-BE49-F238E27FC236}">
                  <a16:creationId xmlns="" xmlns:a16="http://schemas.microsoft.com/office/drawing/2014/main" id="{26BE3B0B-5FEC-4185-A47E-FFB24E4FBC30}"/>
                </a:ext>
              </a:extLst>
            </p:cNvPr>
            <p:cNvSpPr>
              <a:spLocks noChangeArrowheads="1"/>
            </p:cNvSpPr>
            <p:nvPr/>
          </p:nvSpPr>
          <p:spPr bwMode="auto">
            <a:xfrm>
              <a:off x="761" y="4525"/>
              <a:ext cx="341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build muscle and stay in shape at home without having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4">
              <a:extLst>
                <a:ext uri="{FF2B5EF4-FFF2-40B4-BE49-F238E27FC236}">
                  <a16:creationId xmlns="" xmlns:a16="http://schemas.microsoft.com/office/drawing/2014/main" id="{0971947E-8A23-4BC0-BDC9-A065396EEA98}"/>
                </a:ext>
              </a:extLst>
            </p:cNvPr>
            <p:cNvSpPr>
              <a:spLocks noChangeArrowheads="1"/>
            </p:cNvSpPr>
            <p:nvPr/>
          </p:nvSpPr>
          <p:spPr bwMode="auto">
            <a:xfrm>
              <a:off x="519" y="4678"/>
              <a:ext cx="243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go to the gym. No equipment or coaches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105">
              <a:extLst>
                <a:ext uri="{FF2B5EF4-FFF2-40B4-BE49-F238E27FC236}">
                  <a16:creationId xmlns="" xmlns:a16="http://schemas.microsoft.com/office/drawing/2014/main" id="{C7282B32-26E5-49A4-BE8E-498E892FFAC6}"/>
                </a:ext>
              </a:extLst>
            </p:cNvPr>
            <p:cNvSpPr>
              <a:spLocks noChangeArrowheads="1"/>
            </p:cNvSpPr>
            <p:nvPr/>
          </p:nvSpPr>
          <p:spPr bwMode="auto">
            <a:xfrm>
              <a:off x="2878" y="4678"/>
              <a:ext cx="581"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required;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106">
              <a:extLst>
                <a:ext uri="{FF2B5EF4-FFF2-40B4-BE49-F238E27FC236}">
                  <a16:creationId xmlns="" xmlns:a16="http://schemas.microsoft.com/office/drawing/2014/main" id="{71ED5CE8-A22D-40EF-BBFA-5D84267C0066}"/>
                </a:ext>
              </a:extLst>
            </p:cNvPr>
            <p:cNvSpPr>
              <a:spLocks noChangeArrowheads="1"/>
            </p:cNvSpPr>
            <p:nvPr/>
          </p:nvSpPr>
          <p:spPr bwMode="auto">
            <a:xfrm>
              <a:off x="3384" y="4678"/>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107">
              <a:extLst>
                <a:ext uri="{FF2B5EF4-FFF2-40B4-BE49-F238E27FC236}">
                  <a16:creationId xmlns="" xmlns:a16="http://schemas.microsoft.com/office/drawing/2014/main" id="{10267820-485C-4A6E-9C46-8855D9AA1BC7}"/>
                </a:ext>
              </a:extLst>
            </p:cNvPr>
            <p:cNvSpPr>
              <a:spLocks noChangeArrowheads="1"/>
            </p:cNvSpPr>
            <p:nvPr/>
          </p:nvSpPr>
          <p:spPr bwMode="auto">
            <a:xfrm>
              <a:off x="3416" y="4678"/>
              <a:ext cx="55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you can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108">
              <a:extLst>
                <a:ext uri="{FF2B5EF4-FFF2-40B4-BE49-F238E27FC236}">
                  <a16:creationId xmlns="" xmlns:a16="http://schemas.microsoft.com/office/drawing/2014/main" id="{CAF11C5D-B95C-4517-8274-DE57CD72F12D}"/>
                </a:ext>
              </a:extLst>
            </p:cNvPr>
            <p:cNvSpPr>
              <a:spLocks noChangeArrowheads="1"/>
            </p:cNvSpPr>
            <p:nvPr/>
          </p:nvSpPr>
          <p:spPr bwMode="auto">
            <a:xfrm>
              <a:off x="519" y="4832"/>
              <a:ext cx="3124"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perform all exercises with just your own body weight.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109">
              <a:extLst>
                <a:ext uri="{FF2B5EF4-FFF2-40B4-BE49-F238E27FC236}">
                  <a16:creationId xmlns="" xmlns:a16="http://schemas.microsoft.com/office/drawing/2014/main" id="{7D1DDD1F-8C01-4C0F-BEB6-11EDB0132D8C}"/>
                </a:ext>
              </a:extLst>
            </p:cNvPr>
            <p:cNvSpPr>
              <a:spLocks noChangeArrowheads="1"/>
            </p:cNvSpPr>
            <p:nvPr/>
          </p:nvSpPr>
          <p:spPr bwMode="auto">
            <a:xfrm>
              <a:off x="3568" y="4832"/>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110">
              <a:extLst>
                <a:ext uri="{FF2B5EF4-FFF2-40B4-BE49-F238E27FC236}">
                  <a16:creationId xmlns="" xmlns:a16="http://schemas.microsoft.com/office/drawing/2014/main" id="{2BD5133F-ECE2-4137-AC92-850A35023DD6}"/>
                </a:ext>
              </a:extLst>
            </p:cNvPr>
            <p:cNvSpPr>
              <a:spLocks noChangeArrowheads="1"/>
            </p:cNvSpPr>
            <p:nvPr/>
          </p:nvSpPr>
          <p:spPr bwMode="auto">
            <a:xfrm>
              <a:off x="3600" y="4832"/>
              <a:ext cx="363"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With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111">
              <a:extLst>
                <a:ext uri="{FF2B5EF4-FFF2-40B4-BE49-F238E27FC236}">
                  <a16:creationId xmlns="" xmlns:a16="http://schemas.microsoft.com/office/drawing/2014/main" id="{D9BB8CDC-7C99-4797-9AED-A2FBCE55B305}"/>
                </a:ext>
              </a:extLst>
            </p:cNvPr>
            <p:cNvSpPr>
              <a:spLocks noChangeArrowheads="1"/>
            </p:cNvSpPr>
            <p:nvPr/>
          </p:nvSpPr>
          <p:spPr bwMode="auto">
            <a:xfrm>
              <a:off x="519" y="4985"/>
              <a:ext cx="3532"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video instructions for each exercise, you can ensure you are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12">
              <a:extLst>
                <a:ext uri="{FF2B5EF4-FFF2-40B4-BE49-F238E27FC236}">
                  <a16:creationId xmlns="" xmlns:a16="http://schemas.microsoft.com/office/drawing/2014/main" id="{82DD6B69-99F2-40A5-8301-5538E664B13C}"/>
                </a:ext>
              </a:extLst>
            </p:cNvPr>
            <p:cNvSpPr>
              <a:spLocks noChangeArrowheads="1"/>
            </p:cNvSpPr>
            <p:nvPr/>
          </p:nvSpPr>
          <p:spPr bwMode="auto">
            <a:xfrm>
              <a:off x="519" y="5139"/>
              <a:ext cx="107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using the correct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113">
              <a:extLst>
                <a:ext uri="{FF2B5EF4-FFF2-40B4-BE49-F238E27FC236}">
                  <a16:creationId xmlns="" xmlns:a16="http://schemas.microsoft.com/office/drawing/2014/main" id="{B80C8906-5820-40F1-8E93-321CC6534099}"/>
                </a:ext>
              </a:extLst>
            </p:cNvPr>
            <p:cNvSpPr>
              <a:spLocks noChangeArrowheads="1"/>
            </p:cNvSpPr>
            <p:nvPr/>
          </p:nvSpPr>
          <p:spPr bwMode="auto">
            <a:xfrm>
              <a:off x="1521" y="5139"/>
              <a:ext cx="1597"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form during each exercise.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Rectangle 114">
              <a:extLst>
                <a:ext uri="{FF2B5EF4-FFF2-40B4-BE49-F238E27FC236}">
                  <a16:creationId xmlns="" xmlns:a16="http://schemas.microsoft.com/office/drawing/2014/main" id="{3C2CD6EC-2592-482B-9FF5-76D0F63F5117}"/>
                </a:ext>
              </a:extLst>
            </p:cNvPr>
            <p:cNvSpPr>
              <a:spLocks noChangeArrowheads="1"/>
            </p:cNvSpPr>
            <p:nvPr/>
          </p:nvSpPr>
          <p:spPr bwMode="auto">
            <a:xfrm>
              <a:off x="3045" y="5139"/>
              <a:ext cx="105" cy="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5F001B"/>
                  </a:solidFill>
                  <a:effectLst/>
                  <a:latin typeface="Roboto"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15">
              <a:extLst>
                <a:ext uri="{FF2B5EF4-FFF2-40B4-BE49-F238E27FC236}">
                  <a16:creationId xmlns="" xmlns:a16="http://schemas.microsoft.com/office/drawing/2014/main" id="{1DA07E81-ED25-4EBA-9E53-E6F413566694}"/>
                </a:ext>
              </a:extLst>
            </p:cNvPr>
            <p:cNvSpPr>
              <a:spLocks noChangeArrowheads="1"/>
            </p:cNvSpPr>
            <p:nvPr/>
          </p:nvSpPr>
          <p:spPr bwMode="auto">
            <a:xfrm>
              <a:off x="-95" y="616"/>
              <a:ext cx="35"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6">
              <a:extLst>
                <a:ext uri="{FF2B5EF4-FFF2-40B4-BE49-F238E27FC236}">
                  <a16:creationId xmlns="" xmlns:a16="http://schemas.microsoft.com/office/drawing/2014/main" id="{EE1A28F3-7434-43DD-B456-F528181068FE}"/>
                </a:ext>
              </a:extLst>
            </p:cNvPr>
            <p:cNvSpPr>
              <a:spLocks noChangeArrowheads="1"/>
            </p:cNvSpPr>
            <p:nvPr/>
          </p:nvSpPr>
          <p:spPr bwMode="auto">
            <a:xfrm>
              <a:off x="-95" y="616"/>
              <a:ext cx="35"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7">
              <a:extLst>
                <a:ext uri="{FF2B5EF4-FFF2-40B4-BE49-F238E27FC236}">
                  <a16:creationId xmlns="" xmlns:a16="http://schemas.microsoft.com/office/drawing/2014/main" id="{6D3DC2EF-E0A2-4C70-860E-F3D0A807A8AE}"/>
                </a:ext>
              </a:extLst>
            </p:cNvPr>
            <p:cNvSpPr>
              <a:spLocks noChangeArrowheads="1"/>
            </p:cNvSpPr>
            <p:nvPr/>
          </p:nvSpPr>
          <p:spPr bwMode="auto">
            <a:xfrm>
              <a:off x="-60" y="616"/>
              <a:ext cx="4442"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8">
              <a:extLst>
                <a:ext uri="{FF2B5EF4-FFF2-40B4-BE49-F238E27FC236}">
                  <a16:creationId xmlns="" xmlns:a16="http://schemas.microsoft.com/office/drawing/2014/main" id="{6C029749-6C8A-4FC6-8AE4-173E1BBD7BA9}"/>
                </a:ext>
              </a:extLst>
            </p:cNvPr>
            <p:cNvSpPr>
              <a:spLocks noChangeArrowheads="1"/>
            </p:cNvSpPr>
            <p:nvPr/>
          </p:nvSpPr>
          <p:spPr bwMode="auto">
            <a:xfrm>
              <a:off x="4382" y="616"/>
              <a:ext cx="35"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9">
              <a:extLst>
                <a:ext uri="{FF2B5EF4-FFF2-40B4-BE49-F238E27FC236}">
                  <a16:creationId xmlns="" xmlns:a16="http://schemas.microsoft.com/office/drawing/2014/main" id="{E8CEEF43-BECD-42C5-BB08-D2A7F583035C}"/>
                </a:ext>
              </a:extLst>
            </p:cNvPr>
            <p:cNvSpPr>
              <a:spLocks noChangeArrowheads="1"/>
            </p:cNvSpPr>
            <p:nvPr/>
          </p:nvSpPr>
          <p:spPr bwMode="auto">
            <a:xfrm>
              <a:off x="4382" y="616"/>
              <a:ext cx="35"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20">
              <a:extLst>
                <a:ext uri="{FF2B5EF4-FFF2-40B4-BE49-F238E27FC236}">
                  <a16:creationId xmlns="" xmlns:a16="http://schemas.microsoft.com/office/drawing/2014/main" id="{BE903341-FCC0-4D9E-9511-A58F69A20399}"/>
                </a:ext>
              </a:extLst>
            </p:cNvPr>
            <p:cNvSpPr>
              <a:spLocks noChangeArrowheads="1"/>
            </p:cNvSpPr>
            <p:nvPr/>
          </p:nvSpPr>
          <p:spPr bwMode="auto">
            <a:xfrm>
              <a:off x="-95" y="651"/>
              <a:ext cx="35" cy="5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1">
              <a:extLst>
                <a:ext uri="{FF2B5EF4-FFF2-40B4-BE49-F238E27FC236}">
                  <a16:creationId xmlns="" xmlns:a16="http://schemas.microsoft.com/office/drawing/2014/main" id="{BF98391F-8735-422C-AEC7-94FDAA3DA68C}"/>
                </a:ext>
              </a:extLst>
            </p:cNvPr>
            <p:cNvSpPr>
              <a:spLocks noChangeArrowheads="1"/>
            </p:cNvSpPr>
            <p:nvPr/>
          </p:nvSpPr>
          <p:spPr bwMode="auto">
            <a:xfrm>
              <a:off x="4382" y="651"/>
              <a:ext cx="35" cy="5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2">
              <a:extLst>
                <a:ext uri="{FF2B5EF4-FFF2-40B4-BE49-F238E27FC236}">
                  <a16:creationId xmlns="" xmlns:a16="http://schemas.microsoft.com/office/drawing/2014/main" id="{118D9B5E-281D-4A23-9911-6BBFBB840227}"/>
                </a:ext>
              </a:extLst>
            </p:cNvPr>
            <p:cNvSpPr>
              <a:spLocks noChangeArrowheads="1"/>
            </p:cNvSpPr>
            <p:nvPr/>
          </p:nvSpPr>
          <p:spPr bwMode="auto">
            <a:xfrm>
              <a:off x="-95" y="6533"/>
              <a:ext cx="3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3">
              <a:extLst>
                <a:ext uri="{FF2B5EF4-FFF2-40B4-BE49-F238E27FC236}">
                  <a16:creationId xmlns="" xmlns:a16="http://schemas.microsoft.com/office/drawing/2014/main" id="{F1C0B232-4933-4A75-80CB-9953BB2A40CB}"/>
                </a:ext>
              </a:extLst>
            </p:cNvPr>
            <p:cNvSpPr>
              <a:spLocks noChangeArrowheads="1"/>
            </p:cNvSpPr>
            <p:nvPr/>
          </p:nvSpPr>
          <p:spPr bwMode="auto">
            <a:xfrm>
              <a:off x="-95" y="6533"/>
              <a:ext cx="3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4">
              <a:extLst>
                <a:ext uri="{FF2B5EF4-FFF2-40B4-BE49-F238E27FC236}">
                  <a16:creationId xmlns="" xmlns:a16="http://schemas.microsoft.com/office/drawing/2014/main" id="{34AE51C8-DBCD-43C3-8E89-C97EC7ABD64C}"/>
                </a:ext>
              </a:extLst>
            </p:cNvPr>
            <p:cNvSpPr>
              <a:spLocks noChangeArrowheads="1"/>
            </p:cNvSpPr>
            <p:nvPr/>
          </p:nvSpPr>
          <p:spPr bwMode="auto">
            <a:xfrm>
              <a:off x="-60" y="6533"/>
              <a:ext cx="4442"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5">
              <a:extLst>
                <a:ext uri="{FF2B5EF4-FFF2-40B4-BE49-F238E27FC236}">
                  <a16:creationId xmlns="" xmlns:a16="http://schemas.microsoft.com/office/drawing/2014/main" id="{7DAFF65F-1C82-488E-91DF-E5BFD2125484}"/>
                </a:ext>
              </a:extLst>
            </p:cNvPr>
            <p:cNvSpPr>
              <a:spLocks noChangeArrowheads="1"/>
            </p:cNvSpPr>
            <p:nvPr/>
          </p:nvSpPr>
          <p:spPr bwMode="auto">
            <a:xfrm>
              <a:off x="4382" y="6533"/>
              <a:ext cx="3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6">
              <a:extLst>
                <a:ext uri="{FF2B5EF4-FFF2-40B4-BE49-F238E27FC236}">
                  <a16:creationId xmlns="" xmlns:a16="http://schemas.microsoft.com/office/drawing/2014/main" id="{4E17ED51-34B4-4DD8-A361-BCD84D3C8AA0}"/>
                </a:ext>
              </a:extLst>
            </p:cNvPr>
            <p:cNvSpPr>
              <a:spLocks noChangeArrowheads="1"/>
            </p:cNvSpPr>
            <p:nvPr/>
          </p:nvSpPr>
          <p:spPr bwMode="auto">
            <a:xfrm>
              <a:off x="4382" y="6533"/>
              <a:ext cx="3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2652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88A2AF3-8AE6-48B4-880F-AECE25CCE924}"/>
              </a:ext>
            </a:extLst>
          </p:cNvPr>
          <p:cNvSpPr>
            <a:spLocks noGrp="1"/>
          </p:cNvSpPr>
          <p:nvPr>
            <p:ph type="sldNum" sz="quarter" idx="12"/>
          </p:nvPr>
        </p:nvSpPr>
        <p:spPr/>
        <p:txBody>
          <a:bodyPr/>
          <a:lstStyle/>
          <a:p>
            <a:fld id="{C62738F0-FE43-43DC-A3B5-EDC7A5D63182}" type="slidenum">
              <a:rPr lang="en-US" smtClean="0"/>
              <a:t>14</a:t>
            </a:fld>
            <a:endParaRPr lang="en-US"/>
          </a:p>
        </p:txBody>
      </p:sp>
      <p:pic>
        <p:nvPicPr>
          <p:cNvPr id="4" name="Picture 3">
            <a:extLst>
              <a:ext uri="{FF2B5EF4-FFF2-40B4-BE49-F238E27FC236}">
                <a16:creationId xmlns="" xmlns:a16="http://schemas.microsoft.com/office/drawing/2014/main" id="{F9526FED-21DE-428C-93A5-80188A3F22D8}"/>
              </a:ext>
            </a:extLst>
          </p:cNvPr>
          <p:cNvPicPr>
            <a:picLocks noChangeAspect="1"/>
          </p:cNvPicPr>
          <p:nvPr/>
        </p:nvPicPr>
        <p:blipFill>
          <a:blip r:embed="rId3"/>
          <a:stretch>
            <a:fillRect/>
          </a:stretch>
        </p:blipFill>
        <p:spPr>
          <a:xfrm>
            <a:off x="366522" y="1481131"/>
            <a:ext cx="6124956" cy="6853428"/>
          </a:xfrm>
          <a:prstGeom prst="rect">
            <a:avLst/>
          </a:prstGeom>
        </p:spPr>
      </p:pic>
    </p:spTree>
    <p:extLst>
      <p:ext uri="{BB962C8B-B14F-4D97-AF65-F5344CB8AC3E}">
        <p14:creationId xmlns:p14="http://schemas.microsoft.com/office/powerpoint/2010/main" val="1416971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3AC8372-1091-4A8F-BD85-784BA838DD8D}"/>
              </a:ext>
            </a:extLst>
          </p:cNvPr>
          <p:cNvSpPr>
            <a:spLocks noGrp="1"/>
          </p:cNvSpPr>
          <p:nvPr>
            <p:ph type="sldNum" sz="quarter" idx="12"/>
          </p:nvPr>
        </p:nvSpPr>
        <p:spPr/>
        <p:txBody>
          <a:bodyPr/>
          <a:lstStyle/>
          <a:p>
            <a:fld id="{C62738F0-FE43-43DC-A3B5-EDC7A5D63182}" type="slidenum">
              <a:rPr lang="en-US" smtClean="0"/>
              <a:t>15</a:t>
            </a:fld>
            <a:endParaRPr lang="en-US"/>
          </a:p>
        </p:txBody>
      </p:sp>
      <p:sp>
        <p:nvSpPr>
          <p:cNvPr id="8" name="مربع نص 7">
            <a:extLst>
              <a:ext uri="{FF2B5EF4-FFF2-40B4-BE49-F238E27FC236}">
                <a16:creationId xmlns="" xmlns:a16="http://schemas.microsoft.com/office/drawing/2014/main" id="{4F6D4874-46FE-4F86-B3F2-36E4BF667E76}"/>
              </a:ext>
            </a:extLst>
          </p:cNvPr>
          <p:cNvSpPr txBox="1"/>
          <p:nvPr/>
        </p:nvSpPr>
        <p:spPr>
          <a:xfrm>
            <a:off x="418924" y="1195803"/>
            <a:ext cx="6376987" cy="60526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790"/>
              </a:spcAft>
            </a:pPr>
            <a:r>
              <a:rPr lang="en-US" sz="1800" b="1" u="sng" dirty="0">
                <a:effectLst/>
                <a:ea typeface="Calibri" panose="020F0502020204030204" pitchFamily="34" charset="0"/>
                <a:cs typeface="Arial" panose="020B0604020202020204" pitchFamily="34" charset="0"/>
              </a:rPr>
              <a:t>Determining the diagrams to be needed like: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79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79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Arial" panose="020B0604020202020204" pitchFamily="34" charset="0"/>
              </a:rPr>
              <a:t>Activity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79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Arial" panose="020B0604020202020204" pitchFamily="34" charset="0"/>
              </a:rPr>
              <a:t>Class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79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Arial" panose="020B0604020202020204" pitchFamily="34" charset="0"/>
              </a:rPr>
              <a:t>Use-case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79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Arial" panose="020B0604020202020204" pitchFamily="34" charset="0"/>
              </a:rPr>
              <a:t>Sequence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79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Arial" panose="020B0604020202020204" pitchFamily="34" charset="0"/>
              </a:rPr>
              <a:t>Flowchart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effectLst/>
                <a:latin typeface="Segoe UI" panose="020B0502040204020203" pitchFamily="34" charset="0"/>
                <a:ea typeface="Calibri" panose="020F0502020204030204" pitchFamily="34" charset="0"/>
                <a:cs typeface="Arial" panose="020B0604020202020204" pitchFamily="34" charset="0"/>
              </a:rPr>
              <a:t>Coding: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Coding those functions: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pick_the_imageOfFood</a:t>
            </a:r>
            <a:r>
              <a:rPr lang="en-US" sz="1800" dirty="0">
                <a:effectLst/>
                <a:latin typeface="Times New Roman" panose="02020603050405020304" pitchFamily="18" charset="0"/>
                <a:ea typeface="Calibri" panose="020F0502020204030204" pitchFamily="34" charset="0"/>
                <a:cs typeface="Arial" panose="020B0604020202020204" pitchFamily="34" charset="0"/>
              </a:rPr>
              <a:t> (){}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check_callories_in_image</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3-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enter_food_content</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4-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check_callories_of_this_content</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5-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food_callories_checker</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6</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check_callories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BarcodeReaderProduct</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7-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runnungtracker</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8- </a:t>
            </a:r>
            <a:r>
              <a:rPr lang="en-US" sz="1800" dirty="0" err="1">
                <a:latin typeface="Times New Roman" panose="02020603050405020304" pitchFamily="18" charset="0"/>
                <a:ea typeface="Calibri" panose="020F0502020204030204" pitchFamily="34" charset="0"/>
                <a:cs typeface="Arial" panose="020B0604020202020204" pitchFamily="34" charset="0"/>
              </a:rPr>
              <a:t>followuser</a:t>
            </a:r>
            <a:r>
              <a:rPr lang="en-US" sz="1800" dirty="0">
                <a:latin typeface="Times New Roman" panose="02020603050405020304" pitchFamily="18" charset="0"/>
                <a:ea typeface="Calibri" panose="020F0502020204030204" pitchFamily="34" charset="0"/>
                <a:cs typeface="Arial" panose="020B0604020202020204" pitchFamily="34" charset="0"/>
              </a:rPr>
              <a:t>/unfollow(){};</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2071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B395D95-E0E4-4BF4-A9C2-FC0FC29080A8}"/>
              </a:ext>
            </a:extLst>
          </p:cNvPr>
          <p:cNvSpPr>
            <a:spLocks noGrp="1"/>
          </p:cNvSpPr>
          <p:nvPr>
            <p:ph type="sldNum" sz="quarter" idx="12"/>
          </p:nvPr>
        </p:nvSpPr>
        <p:spPr/>
        <p:txBody>
          <a:bodyPr/>
          <a:lstStyle/>
          <a:p>
            <a:fld id="{C62738F0-FE43-43DC-A3B5-EDC7A5D63182}" type="slidenum">
              <a:rPr lang="en-US" smtClean="0"/>
              <a:t>16</a:t>
            </a:fld>
            <a:endParaRPr lang="en-US"/>
          </a:p>
        </p:txBody>
      </p:sp>
      <p:sp>
        <p:nvSpPr>
          <p:cNvPr id="6" name="مربع نص 5">
            <a:extLst>
              <a:ext uri="{FF2B5EF4-FFF2-40B4-BE49-F238E27FC236}">
                <a16:creationId xmlns="" xmlns:a16="http://schemas.microsoft.com/office/drawing/2014/main" id="{A982D81E-9190-446E-B0D8-2D74D4B44D60}"/>
              </a:ext>
            </a:extLst>
          </p:cNvPr>
          <p:cNvSpPr txBox="1"/>
          <p:nvPr/>
        </p:nvSpPr>
        <p:spPr>
          <a:xfrm>
            <a:off x="481013" y="1195803"/>
            <a:ext cx="6376987" cy="80840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9-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walkingstepstracker</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10-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enterUserinformation</a:t>
            </a:r>
            <a:r>
              <a:rPr lang="en-US" sz="1800" dirty="0">
                <a:effectLst/>
                <a:latin typeface="Times New Roman" panose="02020603050405020304" pitchFamily="18" charset="0"/>
                <a:ea typeface="Calibri" panose="020F0502020204030204" pitchFamily="34" charset="0"/>
                <a:cs typeface="Arial" panose="020B0604020202020204" pitchFamily="34" charset="0"/>
              </a:rPr>
              <a:t>(height, age , weight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11-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giveInstructiondependsOnthisInfo</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err="1">
                <a:effectLst/>
                <a:latin typeface="Times New Roman" panose="02020603050405020304" pitchFamily="18" charset="0"/>
                <a:ea typeface="Calibri" panose="020F0502020204030204" pitchFamily="34" charset="0"/>
                <a:cs typeface="Arial" panose="020B0604020202020204" pitchFamily="34" charset="0"/>
              </a:rPr>
              <a:t>enterUserinformation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FunctionToCalculateSuitableCallories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13-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NavigateTypeOfExcersices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14-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NavigateCategorisOfType</a:t>
            </a:r>
            <a:r>
              <a:rPr lang="en-US" sz="1800" dirty="0">
                <a:effectLst/>
                <a:latin typeface="Times New Roman" panose="02020603050405020304" pitchFamily="18" charset="0"/>
                <a:ea typeface="Calibri" panose="020F0502020204030204" pitchFamily="34" charset="0"/>
                <a:cs typeface="Arial" panose="020B0604020202020204" pitchFamily="34" charset="0"/>
              </a:rPr>
              <a:t>(Type type){};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15-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ChooseNeededType</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16-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showExcersices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17-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showCoaches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18-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showbillingplans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20-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Subcribe</a:t>
            </a:r>
            <a:r>
              <a:rPr lang="en-US" sz="1800" dirty="0">
                <a:effectLst/>
                <a:latin typeface="Times New Roman" panose="02020603050405020304" pitchFamily="18" charset="0"/>
                <a:ea typeface="Calibri" panose="020F0502020204030204" pitchFamily="34" charset="0"/>
                <a:cs typeface="Arial" panose="020B0604020202020204" pitchFamily="34" charset="0"/>
              </a:rPr>
              <a:t> plan(){}</a:t>
            </a: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21-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chatWithCoach</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updateProfile</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23-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showCoachInfoProfile</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24-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showCoachPosts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25- logout(){};</a:t>
            </a:r>
          </a:p>
          <a:p>
            <a:pPr marL="0" marR="0">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26: </a:t>
            </a:r>
            <a:r>
              <a:rPr lang="en-US" sz="1800" dirty="0" err="1">
                <a:latin typeface="Times New Roman" panose="02020603050405020304" pitchFamily="18" charset="0"/>
                <a:ea typeface="Calibri" panose="020F0502020204030204" pitchFamily="34" charset="0"/>
                <a:cs typeface="Arial" panose="020B0604020202020204" pitchFamily="34" charset="0"/>
              </a:rPr>
              <a:t>fetchposts</a:t>
            </a:r>
            <a:r>
              <a:rPr lang="en-US" sz="1800" dirty="0">
                <a:latin typeface="Times New Roman" panose="02020603050405020304" pitchFamily="18"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27: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fe</a:t>
            </a:r>
            <a:r>
              <a:rPr lang="en-US" sz="1800" dirty="0" err="1">
                <a:latin typeface="Times New Roman" panose="02020603050405020304" pitchFamily="18" charset="0"/>
                <a:ea typeface="Calibri" panose="020F0502020204030204" pitchFamily="34" charset="0"/>
                <a:cs typeface="Arial" panose="020B0604020202020204" pitchFamily="34" charset="0"/>
              </a:rPr>
              <a:t>tchPersonPosts</a:t>
            </a:r>
            <a:r>
              <a:rPr lang="en-US" sz="1800" dirty="0">
                <a:latin typeface="Times New Roman" panose="02020603050405020304" pitchFamily="18"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effectLst/>
                <a:latin typeface="Segoe UI" panose="020B0502040204020203" pitchFamily="34" charset="0"/>
                <a:ea typeface="Calibri" panose="020F0502020204030204" pitchFamily="34" charset="0"/>
                <a:cs typeface="Arial" panose="020B0604020202020204" pitchFamily="34" charset="0"/>
              </a:rPr>
              <a:t>Testing: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a:effectLst/>
                <a:latin typeface="Segoe UI" panose="020B0502040204020203" pitchFamily="34" charset="0"/>
                <a:ea typeface="Calibri" panose="020F0502020204030204" pitchFamily="34" charset="0"/>
                <a:cs typeface="Arial" panose="020B0604020202020204" pitchFamily="34" charset="0"/>
              </a:rPr>
              <a:t>Functional testing: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Unit testing.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Regression testing.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Integration testing.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System testing.</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Acceptance testing.</a:t>
            </a:r>
          </a:p>
          <a:p>
            <a:pPr marL="0" marR="0">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 name="مربع نص 7">
            <a:extLst>
              <a:ext uri="{FF2B5EF4-FFF2-40B4-BE49-F238E27FC236}">
                <a16:creationId xmlns="" xmlns:a16="http://schemas.microsoft.com/office/drawing/2014/main" id="{C7A07DD7-9409-461F-AE4C-99C7327120D1}"/>
              </a:ext>
            </a:extLst>
          </p:cNvPr>
          <p:cNvSpPr txBox="1"/>
          <p:nvPr/>
        </p:nvSpPr>
        <p:spPr>
          <a:xfrm>
            <a:off x="3557412" y="6744800"/>
            <a:ext cx="3429000" cy="1870512"/>
          </a:xfrm>
          <a:prstGeom prst="rect">
            <a:avLst/>
          </a:prstGeom>
          <a:noFill/>
        </p:spPr>
        <p:txBody>
          <a:bodyPr wrap="square">
            <a:spAutoFit/>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dirty="0">
                <a:solidFill>
                  <a:srgbClr val="5F001B"/>
                </a:solidFill>
                <a:latin typeface="Calibri" panose="020F0502020204030204" pitchFamily="34" charset="0"/>
                <a:cs typeface="Arial" panose="020B0604020202020204" pitchFamily="34" charset="0"/>
              </a:rPr>
              <a:t>Non-Functional</a:t>
            </a:r>
            <a:r>
              <a:rPr lang="en-US" sz="1800" dirty="0">
                <a:effectLst/>
                <a:latin typeface="Segoe UI" panose="020B0502040204020203" pitchFamily="34" charset="0"/>
                <a:ea typeface="Calibri" panose="020F0502020204030204" pitchFamily="34" charset="0"/>
                <a:cs typeface="Arial" panose="020B0604020202020204" pitchFamily="34" charset="0"/>
              </a:rPr>
              <a:t> </a:t>
            </a:r>
            <a:r>
              <a:rPr lang="en-US" dirty="0">
                <a:solidFill>
                  <a:srgbClr val="5F001B"/>
                </a:solidFill>
                <a:latin typeface="Segoe UI" panose="020B0502040204020203" pitchFamily="34" charset="0"/>
                <a:cs typeface="Arial" panose="020B0604020202020204" pitchFamily="34" charset="0"/>
              </a:rPr>
              <a:t>testing</a:t>
            </a: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dirty="0">
                <a:solidFill>
                  <a:srgbClr val="5F001B"/>
                </a:solidFill>
                <a:latin typeface="Calibri" panose="020F0502020204030204" pitchFamily="34" charset="0"/>
                <a:cs typeface="Arial" panose="020B0604020202020204" pitchFamily="34" charset="0"/>
              </a:rPr>
              <a:t>Performance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5F001B"/>
                </a:solidFill>
                <a:latin typeface="Calibri" panose="020F0502020204030204" pitchFamily="34" charset="0"/>
                <a:cs typeface="Arial" panose="020B0604020202020204" pitchFamily="34" charset="0"/>
              </a:rPr>
              <a:t>testing</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0"/>
              </a:spcAft>
              <a:buFont typeface="Symbol" panose="05050102010706020507" pitchFamily="18" charset="2"/>
              <a:buChar char=""/>
            </a:pPr>
            <a:r>
              <a:rPr lang="en-US" dirty="0">
                <a:solidFill>
                  <a:srgbClr val="5F001B"/>
                </a:solidFill>
                <a:latin typeface="Calibri" panose="020F0502020204030204" pitchFamily="34" charset="0"/>
                <a:cs typeface="Arial" panose="020B0604020202020204" pitchFamily="34" charset="0"/>
              </a:rPr>
              <a:t>Stress</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5F001B"/>
                </a:solidFill>
                <a:latin typeface="Calibri" panose="020F0502020204030204" pitchFamily="34" charset="0"/>
                <a:cs typeface="Arial" panose="020B0604020202020204" pitchFamily="34" charset="0"/>
              </a:rPr>
              <a:t>testing</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0"/>
              </a:spcAft>
              <a:buFont typeface="Symbol" panose="05050102010706020507" pitchFamily="18" charset="2"/>
              <a:buChar char=""/>
            </a:pPr>
            <a:r>
              <a:rPr lang="en-US" dirty="0">
                <a:solidFill>
                  <a:srgbClr val="5F001B"/>
                </a:solidFill>
                <a:latin typeface="Calibri" panose="020F0502020204030204" pitchFamily="34" charset="0"/>
                <a:cs typeface="Arial" panose="020B0604020202020204" pitchFamily="34" charset="0"/>
              </a:rPr>
              <a:t>Load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5F001B"/>
                </a:solidFill>
                <a:latin typeface="Calibri" panose="020F0502020204030204" pitchFamily="34" charset="0"/>
                <a:cs typeface="Arial" panose="020B0604020202020204" pitchFamily="34" charset="0"/>
              </a:rPr>
              <a:t>testing</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800"/>
              </a:spcAft>
              <a:buFont typeface="Symbol" panose="05050102010706020507" pitchFamily="18" charset="2"/>
              <a:buChar char=""/>
            </a:pPr>
            <a:r>
              <a:rPr lang="en-US" dirty="0">
                <a:solidFill>
                  <a:srgbClr val="5F001B"/>
                </a:solidFill>
                <a:latin typeface="Calibri" panose="020F0502020204030204" pitchFamily="34" charset="0"/>
                <a:cs typeface="Arial" panose="020B0604020202020204" pitchFamily="34" charset="0"/>
              </a:rPr>
              <a:t>Security</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dirty="0">
                <a:solidFill>
                  <a:srgbClr val="5F001B"/>
                </a:solidFill>
                <a:latin typeface="Calibri" panose="020F0502020204030204" pitchFamily="34" charset="0"/>
                <a:cs typeface="Arial" panose="020B0604020202020204" pitchFamily="34" charset="0"/>
              </a:rPr>
              <a:t>testing</a:t>
            </a: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11665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A59AFFE-22C3-4893-8C0D-A65E5F6BB47D}"/>
              </a:ext>
            </a:extLst>
          </p:cNvPr>
          <p:cNvSpPr>
            <a:spLocks noGrp="1"/>
          </p:cNvSpPr>
          <p:nvPr>
            <p:ph type="sldNum" sz="quarter" idx="12"/>
          </p:nvPr>
        </p:nvSpPr>
        <p:spPr/>
        <p:txBody>
          <a:bodyPr/>
          <a:lstStyle/>
          <a:p>
            <a:fld id="{C62738F0-FE43-43DC-A3B5-EDC7A5D63182}" type="slidenum">
              <a:rPr lang="en-US" smtClean="0"/>
              <a:t>17</a:t>
            </a:fld>
            <a:endParaRPr lang="en-US"/>
          </a:p>
        </p:txBody>
      </p:sp>
      <p:pic>
        <p:nvPicPr>
          <p:cNvPr id="6" name="Picture 5">
            <a:extLst>
              <a:ext uri="{FF2B5EF4-FFF2-40B4-BE49-F238E27FC236}">
                <a16:creationId xmlns="" xmlns:a16="http://schemas.microsoft.com/office/drawing/2014/main" id="{70A59E13-B209-4928-877F-B7B1FA9054A1}"/>
              </a:ext>
            </a:extLst>
          </p:cNvPr>
          <p:cNvPicPr>
            <a:picLocks noChangeAspect="1"/>
          </p:cNvPicPr>
          <p:nvPr/>
        </p:nvPicPr>
        <p:blipFill>
          <a:blip r:embed="rId3"/>
          <a:stretch>
            <a:fillRect/>
          </a:stretch>
        </p:blipFill>
        <p:spPr>
          <a:xfrm>
            <a:off x="368142" y="1213892"/>
            <a:ext cx="6337458" cy="3978997"/>
          </a:xfrm>
          <a:prstGeom prst="rect">
            <a:avLst/>
          </a:prstGeom>
        </p:spPr>
      </p:pic>
    </p:spTree>
    <p:extLst>
      <p:ext uri="{BB962C8B-B14F-4D97-AF65-F5344CB8AC3E}">
        <p14:creationId xmlns:p14="http://schemas.microsoft.com/office/powerpoint/2010/main" val="46309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83E4356-62E4-462B-81B7-84B2495F953F}"/>
              </a:ext>
            </a:extLst>
          </p:cNvPr>
          <p:cNvSpPr>
            <a:spLocks noGrp="1"/>
          </p:cNvSpPr>
          <p:nvPr>
            <p:ph type="sldNum" sz="quarter" idx="12"/>
          </p:nvPr>
        </p:nvSpPr>
        <p:spPr/>
        <p:txBody>
          <a:bodyPr/>
          <a:lstStyle/>
          <a:p>
            <a:fld id="{C62738F0-FE43-43DC-A3B5-EDC7A5D63182}" type="slidenum">
              <a:rPr lang="en-US" smtClean="0"/>
              <a:t>18</a:t>
            </a:fld>
            <a:endParaRPr lang="en-US"/>
          </a:p>
        </p:txBody>
      </p:sp>
      <p:pic>
        <p:nvPicPr>
          <p:cNvPr id="6" name="Picture 5">
            <a:extLst>
              <a:ext uri="{FF2B5EF4-FFF2-40B4-BE49-F238E27FC236}">
                <a16:creationId xmlns="" xmlns:a16="http://schemas.microsoft.com/office/drawing/2014/main" id="{F7452F88-9367-469A-995E-25CF75CBC367}"/>
              </a:ext>
            </a:extLst>
          </p:cNvPr>
          <p:cNvPicPr>
            <a:picLocks noChangeAspect="1"/>
          </p:cNvPicPr>
          <p:nvPr/>
        </p:nvPicPr>
        <p:blipFill>
          <a:blip r:embed="rId3"/>
          <a:stretch>
            <a:fillRect/>
          </a:stretch>
        </p:blipFill>
        <p:spPr>
          <a:xfrm>
            <a:off x="332655" y="4053444"/>
            <a:ext cx="6124956" cy="1618488"/>
          </a:xfrm>
          <a:prstGeom prst="rect">
            <a:avLst/>
          </a:prstGeom>
        </p:spPr>
      </p:pic>
    </p:spTree>
    <p:extLst>
      <p:ext uri="{BB962C8B-B14F-4D97-AF65-F5344CB8AC3E}">
        <p14:creationId xmlns:p14="http://schemas.microsoft.com/office/powerpoint/2010/main" val="100999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6D0920D-1A54-4862-AD14-15BDCCD541EB}"/>
              </a:ext>
            </a:extLst>
          </p:cNvPr>
          <p:cNvSpPr>
            <a:spLocks noGrp="1"/>
          </p:cNvSpPr>
          <p:nvPr>
            <p:ph type="sldNum" sz="quarter" idx="12"/>
          </p:nvPr>
        </p:nvSpPr>
        <p:spPr/>
        <p:txBody>
          <a:bodyPr/>
          <a:lstStyle/>
          <a:p>
            <a:fld id="{C62738F0-FE43-43DC-A3B5-EDC7A5D63182}" type="slidenum">
              <a:rPr lang="en-US" smtClean="0"/>
              <a:t>19</a:t>
            </a:fld>
            <a:endParaRPr lang="en-US"/>
          </a:p>
        </p:txBody>
      </p:sp>
      <p:sp>
        <p:nvSpPr>
          <p:cNvPr id="5" name="مربع نص 4">
            <a:extLst>
              <a:ext uri="{FF2B5EF4-FFF2-40B4-BE49-F238E27FC236}">
                <a16:creationId xmlns="" xmlns:a16="http://schemas.microsoft.com/office/drawing/2014/main" id="{CBA54747-1068-4534-B299-31C04B358BA8}"/>
              </a:ext>
            </a:extLst>
          </p:cNvPr>
          <p:cNvSpPr txBox="1"/>
          <p:nvPr/>
        </p:nvSpPr>
        <p:spPr>
          <a:xfrm>
            <a:off x="249038" y="1240958"/>
            <a:ext cx="6376987" cy="71404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2800" b="1" dirty="0" smtClean="0"/>
              <a:t>2.1 Project Planning</a:t>
            </a:r>
          </a:p>
          <a:p>
            <a:endParaRPr lang="en-US" sz="2000" b="1" dirty="0" smtClean="0"/>
          </a:p>
          <a:p>
            <a:r>
              <a:rPr lang="en-US" sz="2000" b="1" dirty="0"/>
              <a:t> </a:t>
            </a:r>
            <a:r>
              <a:rPr lang="en-US" sz="2000" b="1" dirty="0" smtClean="0"/>
              <a:t>  2.1.1 </a:t>
            </a:r>
            <a:r>
              <a:rPr lang="en-US" sz="2000" b="1" dirty="0"/>
              <a:t>Feasibility Study</a:t>
            </a:r>
          </a:p>
          <a:p>
            <a:endParaRPr lang="en-US" dirty="0"/>
          </a:p>
          <a:p>
            <a:r>
              <a:rPr lang="en-US" b="1" dirty="0"/>
              <a:t>In order to determine the achievability of this project we need to view</a:t>
            </a:r>
            <a:r>
              <a:rPr lang="en-US" dirty="0"/>
              <a:t> </a:t>
            </a:r>
            <a:r>
              <a:rPr lang="en-US" b="1" dirty="0"/>
              <a:t>more in these aspects:</a:t>
            </a:r>
            <a:endParaRPr lang="en-US" dirty="0"/>
          </a:p>
          <a:p>
            <a:r>
              <a:rPr lang="en-US" dirty="0"/>
              <a:t>The problems that the project solves:</a:t>
            </a:r>
          </a:p>
          <a:p>
            <a:r>
              <a:rPr lang="en-US" dirty="0"/>
              <a:t>This project will help fitness people to act better in them lives without pressurizing them selves in contracting deals with coaches or trainers and take the m time and them effort in nothing , so this application will help these people act better while choosing the most suitable exercises to them bodies and get the best result that will relate good with them life gym style , and also will help regular people to identify how many calories per meal by= giving the app the data of the meal or even picture it simply and the application will calculate and identify how many calories in this pictures using our databases and dataset processing and image processing</a:t>
            </a:r>
          </a:p>
          <a:p>
            <a:r>
              <a:rPr lang="en-US" dirty="0"/>
              <a:t>Whom will the project benefit?</a:t>
            </a:r>
          </a:p>
          <a:p>
            <a:r>
              <a:rPr lang="en-US" dirty="0"/>
              <a:t>- Athletes</a:t>
            </a:r>
          </a:p>
          <a:p>
            <a:r>
              <a:rPr lang="en-US" dirty="0"/>
              <a:t>-fitness players</a:t>
            </a:r>
          </a:p>
          <a:p>
            <a:r>
              <a:rPr lang="en-US" dirty="0"/>
              <a:t>- health care seekers</a:t>
            </a:r>
          </a:p>
          <a:p>
            <a:r>
              <a:rPr lang="en-US" dirty="0"/>
              <a:t>Reasons why we chosen this project to work on:</a:t>
            </a:r>
          </a:p>
          <a:p>
            <a:r>
              <a:rPr lang="en-US" dirty="0"/>
              <a:t>• The huge impact of regular peoples life when they identify how many calories in any meal has.</a:t>
            </a:r>
          </a:p>
          <a:p>
            <a:r>
              <a:rPr lang="en-US" dirty="0"/>
              <a:t>• Helping athlete people to lead a better life.</a:t>
            </a:r>
          </a:p>
          <a:p>
            <a:r>
              <a:rPr lang="en-US" dirty="0"/>
              <a:t>• Making it easy for trainers to follow-up and prescribe well with coaches.</a:t>
            </a:r>
          </a:p>
          <a:p>
            <a:r>
              <a:rPr lang="en-US" dirty="0"/>
              <a:t>• Contribute in society development using technology.</a:t>
            </a:r>
          </a:p>
        </p:txBody>
      </p:sp>
    </p:spTree>
    <p:extLst>
      <p:ext uri="{BB962C8B-B14F-4D97-AF65-F5344CB8AC3E}">
        <p14:creationId xmlns:p14="http://schemas.microsoft.com/office/powerpoint/2010/main" val="385211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3E9452B-4C6E-4400-A74B-5079493E1CDD}"/>
              </a:ext>
            </a:extLst>
          </p:cNvPr>
          <p:cNvSpPr>
            <a:spLocks noGrp="1"/>
          </p:cNvSpPr>
          <p:nvPr>
            <p:ph type="sldNum" sz="quarter" idx="12"/>
          </p:nvPr>
        </p:nvSpPr>
        <p:spPr/>
        <p:txBody>
          <a:bodyPr/>
          <a:lstStyle/>
          <a:p>
            <a:fld id="{C62738F0-FE43-43DC-A3B5-EDC7A5D63182}" type="slidenum">
              <a:rPr lang="en-US" smtClean="0"/>
              <a:t>2</a:t>
            </a:fld>
            <a:endParaRPr lang="en-US"/>
          </a:p>
        </p:txBody>
      </p:sp>
    </p:spTree>
    <p:extLst>
      <p:ext uri="{BB962C8B-B14F-4D97-AF65-F5344CB8AC3E}">
        <p14:creationId xmlns:p14="http://schemas.microsoft.com/office/powerpoint/2010/main" val="302838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7E393FE-EC81-4EDA-895E-C9425B232DAE}"/>
              </a:ext>
            </a:extLst>
          </p:cNvPr>
          <p:cNvSpPr>
            <a:spLocks noGrp="1"/>
          </p:cNvSpPr>
          <p:nvPr>
            <p:ph type="sldNum" sz="quarter" idx="12"/>
          </p:nvPr>
        </p:nvSpPr>
        <p:spPr/>
        <p:txBody>
          <a:bodyPr/>
          <a:lstStyle/>
          <a:p>
            <a:fld id="{C62738F0-FE43-43DC-A3B5-EDC7A5D63182}" type="slidenum">
              <a:rPr lang="en-US" smtClean="0"/>
              <a:t>20</a:t>
            </a:fld>
            <a:endParaRPr lang="en-US"/>
          </a:p>
        </p:txBody>
      </p:sp>
      <p:sp>
        <p:nvSpPr>
          <p:cNvPr id="3" name="مربع نص 2">
            <a:extLst>
              <a:ext uri="{FF2B5EF4-FFF2-40B4-BE49-F238E27FC236}">
                <a16:creationId xmlns="" xmlns:a16="http://schemas.microsoft.com/office/drawing/2014/main" id="{CA415071-884E-45D7-819D-3739B473749D}"/>
              </a:ext>
            </a:extLst>
          </p:cNvPr>
          <p:cNvSpPr txBox="1"/>
          <p:nvPr/>
        </p:nvSpPr>
        <p:spPr>
          <a:xfrm>
            <a:off x="283763" y="1240958"/>
            <a:ext cx="6376987" cy="7544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Project Importance :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Will help all type of health care seeker to identify how many calories in them meals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Will help trainers get beautiful and suitable exercises to them body building,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Wil give the scope the benefits and good result depends on them information like weight and height.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Will give the coaches easy payment way and source to earn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Will give the trainers best coaches in the fields of what they need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Market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Main competitors: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Map My Run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Fitness Buddy</a:t>
            </a: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Unique points in our project: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People can picture the food to get how many calories in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Trainers can deal with coaches online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Trainers can get best result depends on them body info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Trainers can acsses the way of how to train and get free exercises techniques</a:t>
            </a:r>
          </a:p>
          <a:p>
            <a:pPr marL="342900" marR="0" lvl="0" indent="-342900">
              <a:lnSpc>
                <a:spcPct val="107000"/>
              </a:lnSpc>
              <a:spcBef>
                <a:spcPts val="0"/>
              </a:spcBef>
              <a:spcAft>
                <a:spcPts val="800"/>
              </a:spcAft>
              <a:buFont typeface="Times New Roman" panose="02020603050405020304" pitchFamily="18" charset="0"/>
              <a:buChar char="-"/>
            </a:pPr>
            <a:r>
              <a:rPr lang="en-US" sz="1800" dirty="0">
                <a:latin typeface="Times New Roman" panose="02020603050405020304" pitchFamily="18" charset="0"/>
                <a:ea typeface="Calibri" panose="020F0502020204030204" pitchFamily="34" charset="0"/>
                <a:cs typeface="Arial" panose="020B0604020202020204" pitchFamily="34" charset="0"/>
              </a:rPr>
              <a:t>Getting the food calories from only one pictures.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7698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4074DF3-81F9-4CA8-BE18-173C365708E3}"/>
              </a:ext>
            </a:extLst>
          </p:cNvPr>
          <p:cNvSpPr>
            <a:spLocks noGrp="1"/>
          </p:cNvSpPr>
          <p:nvPr>
            <p:ph type="sldNum" sz="quarter" idx="12"/>
          </p:nvPr>
        </p:nvSpPr>
        <p:spPr/>
        <p:txBody>
          <a:bodyPr/>
          <a:lstStyle/>
          <a:p>
            <a:fld id="{C62738F0-FE43-43DC-A3B5-EDC7A5D63182}" type="slidenum">
              <a:rPr lang="en-US" smtClean="0"/>
              <a:t>21</a:t>
            </a:fld>
            <a:endParaRPr lang="en-US"/>
          </a:p>
        </p:txBody>
      </p:sp>
      <p:sp>
        <p:nvSpPr>
          <p:cNvPr id="5" name="مربع نص 4">
            <a:extLst>
              <a:ext uri="{FF2B5EF4-FFF2-40B4-BE49-F238E27FC236}">
                <a16:creationId xmlns="" xmlns:a16="http://schemas.microsoft.com/office/drawing/2014/main" id="{9CAB3282-E976-4EFA-89FC-5C6AC6E6F81E}"/>
              </a:ext>
            </a:extLst>
          </p:cNvPr>
          <p:cNvSpPr txBox="1"/>
          <p:nvPr/>
        </p:nvSpPr>
        <p:spPr>
          <a:xfrm>
            <a:off x="376363" y="1240958"/>
            <a:ext cx="6376987" cy="74629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Target Market: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Age: 20 – 80.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Gender: Both.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Place: we’ll start from Egypt then will expand world widely.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Income Level: 50$ and above.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Education level: Elementary school education and above.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Relevant behavioral factor: can use a smart phone and have basic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knowledge about diabetes.</a:t>
            </a: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Organizational and operational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Number of team members this project will need: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5 developers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incluinng</a:t>
            </a:r>
            <a:r>
              <a:rPr lang="en-US" sz="1800" dirty="0">
                <a:effectLst/>
                <a:latin typeface="Times New Roman" panose="02020603050405020304" pitchFamily="18" charset="0"/>
                <a:ea typeface="Calibri" panose="020F0502020204030204" pitchFamily="34" charset="0"/>
                <a:cs typeface="Arial" panose="020B0604020202020204" pitchFamily="34" charset="0"/>
              </a:rPr>
              <a:t> 1 UI designer and 1 tester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To keep the work on this project we shall provide:</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Rules Manual.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Regular Trainings.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Safe Environment.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Modern Management.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Good work place.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Efficient work tools.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3231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5EDDB7F-919A-4003-8B3F-CB4B184EE6A8}"/>
              </a:ext>
            </a:extLst>
          </p:cNvPr>
          <p:cNvSpPr>
            <a:spLocks noGrp="1"/>
          </p:cNvSpPr>
          <p:nvPr>
            <p:ph type="sldNum" sz="quarter" idx="12"/>
          </p:nvPr>
        </p:nvSpPr>
        <p:spPr/>
        <p:txBody>
          <a:bodyPr/>
          <a:lstStyle/>
          <a:p>
            <a:fld id="{C62738F0-FE43-43DC-A3B5-EDC7A5D63182}" type="slidenum">
              <a:rPr lang="en-US" smtClean="0"/>
              <a:t>22</a:t>
            </a:fld>
            <a:endParaRPr lang="en-US"/>
          </a:p>
        </p:txBody>
      </p:sp>
      <p:sp>
        <p:nvSpPr>
          <p:cNvPr id="5" name="مربع نص 4">
            <a:extLst>
              <a:ext uri="{FF2B5EF4-FFF2-40B4-BE49-F238E27FC236}">
                <a16:creationId xmlns="" xmlns:a16="http://schemas.microsoft.com/office/drawing/2014/main" id="{8584125D-7835-4266-9701-CCD16A84D71F}"/>
              </a:ext>
            </a:extLst>
          </p:cNvPr>
          <p:cNvSpPr txBox="1"/>
          <p:nvPr/>
        </p:nvSpPr>
        <p:spPr>
          <a:xfrm>
            <a:off x="306913" y="1240958"/>
            <a:ext cx="6376987" cy="5069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dirty="0">
                <a:effectLst/>
                <a:latin typeface="Times New Roman" panose="02020603050405020304" pitchFamily="18" charset="0"/>
                <a:ea typeface="Calibri" panose="020F0502020204030204" pitchFamily="34" charset="0"/>
                <a:cs typeface="Arial" panose="020B0604020202020204" pitchFamily="34" charset="0"/>
              </a:rPr>
              <a:t>Sales Strategy</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To increase sales we have to take care of important points like: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Check for and follow up customers’ complaints regularly.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Execute regular testing.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The application is completely free but it will contain customized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medical ads on the application to be benefited from.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Keep the patients engaged with promotions and offers.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Distribution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An advertising agency to work on visual identity, SNS marketing.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SEO developer to increase the traffic to website and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Deals with specialized doctor, clinics and hospitals to put them 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our app, on the other hand they recommend their patients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our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913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A65FDB3-289C-414B-B2D9-1269667CF400}"/>
              </a:ext>
            </a:extLst>
          </p:cNvPr>
          <p:cNvSpPr>
            <a:spLocks noGrp="1"/>
          </p:cNvSpPr>
          <p:nvPr>
            <p:ph type="sldNum" sz="quarter" idx="12"/>
          </p:nvPr>
        </p:nvSpPr>
        <p:spPr/>
        <p:txBody>
          <a:bodyPr/>
          <a:lstStyle/>
          <a:p>
            <a:fld id="{C62738F0-FE43-43DC-A3B5-EDC7A5D63182}" type="slidenum">
              <a:rPr lang="en-US" smtClean="0"/>
              <a:t>23</a:t>
            </a:fld>
            <a:endParaRPr lang="en-US"/>
          </a:p>
        </p:txBody>
      </p:sp>
      <p:sp>
        <p:nvSpPr>
          <p:cNvPr id="5" name="مربع نص 4">
            <a:extLst>
              <a:ext uri="{FF2B5EF4-FFF2-40B4-BE49-F238E27FC236}">
                <a16:creationId xmlns="" xmlns:a16="http://schemas.microsoft.com/office/drawing/2014/main" id="{75A99125-6A99-45C7-919C-6A38D308F0FA}"/>
              </a:ext>
            </a:extLst>
          </p:cNvPr>
          <p:cNvSpPr txBox="1"/>
          <p:nvPr/>
        </p:nvSpPr>
        <p:spPr>
          <a:xfrm>
            <a:off x="260613" y="1240958"/>
            <a:ext cx="6376987" cy="50706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Technical analysis: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No Hardware required for the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Main technologies and programs we’re associated with: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Application service - Android &amp; IOS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Flutter Framework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Firebase Cloud Database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Firebase Auth &amp; Firebase Host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Android Studio – Microsoft Visual studio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Microsoft Project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Adobe XD – Adobe Photoshop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Lucide</a:t>
            </a:r>
            <a:r>
              <a:rPr lang="en-US" sz="1800" dirty="0">
                <a:effectLst/>
                <a:latin typeface="Times New Roman" panose="02020603050405020304" pitchFamily="18" charset="0"/>
                <a:ea typeface="Calibri" panose="020F0502020204030204" pitchFamily="34" charset="0"/>
                <a:cs typeface="Arial" panose="020B0604020202020204" pitchFamily="34" charset="0"/>
              </a:rPr>
              <a:t> Chart</a:t>
            </a: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300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B9373BF-0D3E-4F45-B172-A3B22A831C9C}"/>
              </a:ext>
            </a:extLst>
          </p:cNvPr>
          <p:cNvSpPr>
            <a:spLocks noGrp="1"/>
          </p:cNvSpPr>
          <p:nvPr>
            <p:ph type="sldNum" sz="quarter" idx="12"/>
          </p:nvPr>
        </p:nvSpPr>
        <p:spPr/>
        <p:txBody>
          <a:bodyPr/>
          <a:lstStyle/>
          <a:p>
            <a:fld id="{C62738F0-FE43-43DC-A3B5-EDC7A5D63182}" type="slidenum">
              <a:rPr lang="en-US" smtClean="0"/>
              <a:t>24</a:t>
            </a:fld>
            <a:endParaRPr lang="en-US"/>
          </a:p>
        </p:txBody>
      </p:sp>
      <p:sp>
        <p:nvSpPr>
          <p:cNvPr id="3" name="مربع نص 2">
            <a:extLst>
              <a:ext uri="{FF2B5EF4-FFF2-40B4-BE49-F238E27FC236}">
                <a16:creationId xmlns="" xmlns:a16="http://schemas.microsoft.com/office/drawing/2014/main" id="{FA7B64AC-88BD-44A2-8EBD-DEF91BAC7E62}"/>
              </a:ext>
            </a:extLst>
          </p:cNvPr>
          <p:cNvSpPr txBox="1"/>
          <p:nvPr/>
        </p:nvSpPr>
        <p:spPr>
          <a:xfrm>
            <a:off x="272188" y="1240958"/>
            <a:ext cx="6376987" cy="69628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Resource and Time analysis: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Resources needed: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Devices for coding, running and testing – Laptops and mobile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phones.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Coding programs.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Internet service.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Design programs.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Calories data 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Maps API - packages.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Flutter &amp; Firebase libraries and packages like material design, icons,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widgets, etc.…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Time schedule: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1 month for planning.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2 months for development.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 1 months of testing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210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C999D-99D6-44C2-AE4A-9EAF5287F3C2}"/>
              </a:ext>
            </a:extLst>
          </p:cNvPr>
          <p:cNvSpPr>
            <a:spLocks noGrp="1"/>
          </p:cNvSpPr>
          <p:nvPr>
            <p:ph type="sldNum" sz="quarter" idx="12"/>
          </p:nvPr>
        </p:nvSpPr>
        <p:spPr/>
        <p:txBody>
          <a:bodyPr/>
          <a:lstStyle/>
          <a:p>
            <a:fld id="{C62738F0-FE43-43DC-A3B5-EDC7A5D63182}" type="slidenum">
              <a:rPr lang="en-US" smtClean="0"/>
              <a:t>25</a:t>
            </a:fld>
            <a:endParaRPr lang="en-US"/>
          </a:p>
        </p:txBody>
      </p:sp>
      <p:sp>
        <p:nvSpPr>
          <p:cNvPr id="3" name="مربع نص 2">
            <a:extLst>
              <a:ext uri="{FF2B5EF4-FFF2-40B4-BE49-F238E27FC236}">
                <a16:creationId xmlns="" xmlns:a16="http://schemas.microsoft.com/office/drawing/2014/main" id="{9609A34E-BC43-4531-8DD1-1565D8C038EA}"/>
              </a:ext>
            </a:extLst>
          </p:cNvPr>
          <p:cNvSpPr txBox="1"/>
          <p:nvPr/>
        </p:nvSpPr>
        <p:spPr>
          <a:xfrm>
            <a:off x="387938" y="1240958"/>
            <a:ext cx="6376987" cy="43508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900" b="1" dirty="0">
                <a:effectLst/>
                <a:latin typeface="Times New Roman" panose="02020603050405020304" pitchFamily="18" charset="0"/>
                <a:ea typeface="Calibri" panose="020F0502020204030204" pitchFamily="34" charset="0"/>
                <a:cs typeface="Arial" panose="020B0604020202020204" pitchFamily="34" charset="0"/>
              </a:rPr>
              <a:t>2.1.2 Estimated cost</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The budget of the application as programming and its process includes:</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Renting equipment for interview = 200 LE</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Purchasing a Flutter &amp; Dart course = 200$</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Publishing the application on App Store = 99$\year</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Publishing the application on Google play =25$</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Meeting in a public workspace.</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Arial" panose="020B0604020202020204" pitchFamily="34" charset="0"/>
              </a:rPr>
              <a:t>• Book appointments with specialized doctors</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9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9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705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C999D-99D6-44C2-AE4A-9EAF5287F3C2}"/>
              </a:ext>
            </a:extLst>
          </p:cNvPr>
          <p:cNvSpPr>
            <a:spLocks noGrp="1"/>
          </p:cNvSpPr>
          <p:nvPr>
            <p:ph type="sldNum" sz="quarter" idx="12"/>
          </p:nvPr>
        </p:nvSpPr>
        <p:spPr/>
        <p:txBody>
          <a:bodyPr/>
          <a:lstStyle/>
          <a:p>
            <a:fld id="{C62738F0-FE43-43DC-A3B5-EDC7A5D63182}" type="slidenum">
              <a:rPr lang="en-US" smtClean="0"/>
              <a:t>26</a:t>
            </a:fld>
            <a:endParaRPr lang="en-US"/>
          </a:p>
        </p:txBody>
      </p:sp>
      <p:sp>
        <p:nvSpPr>
          <p:cNvPr id="3" name="مربع نص 2">
            <a:extLst>
              <a:ext uri="{FF2B5EF4-FFF2-40B4-BE49-F238E27FC236}">
                <a16:creationId xmlns="" xmlns:a16="http://schemas.microsoft.com/office/drawing/2014/main" id="{9609A34E-BC43-4531-8DD1-1565D8C038EA}"/>
              </a:ext>
            </a:extLst>
          </p:cNvPr>
          <p:cNvSpPr txBox="1"/>
          <p:nvPr/>
        </p:nvSpPr>
        <p:spPr>
          <a:xfrm>
            <a:off x="272188" y="1240958"/>
            <a:ext cx="6376987" cy="3776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2400" b="1" dirty="0" smtClean="0">
                <a:latin typeface="Calibri" panose="020F0502020204030204" pitchFamily="34" charset="0"/>
                <a:ea typeface="Calibri" panose="020F0502020204030204" pitchFamily="34" charset="0"/>
                <a:cs typeface="Arial" panose="020B0604020202020204" pitchFamily="34" charset="0"/>
              </a:rPr>
              <a:t>2.1.3 Gantt Chart :</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823"/>
          <a:stretch/>
        </p:blipFill>
        <p:spPr>
          <a:xfrm>
            <a:off x="0" y="2256195"/>
            <a:ext cx="6858000" cy="4919241"/>
          </a:xfrm>
          <a:prstGeom prst="rect">
            <a:avLst/>
          </a:prstGeom>
        </p:spPr>
      </p:pic>
    </p:spTree>
    <p:extLst>
      <p:ext uri="{BB962C8B-B14F-4D97-AF65-F5344CB8AC3E}">
        <p14:creationId xmlns:p14="http://schemas.microsoft.com/office/powerpoint/2010/main" val="22338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C999D-99D6-44C2-AE4A-9EAF5287F3C2}"/>
              </a:ext>
            </a:extLst>
          </p:cNvPr>
          <p:cNvSpPr>
            <a:spLocks noGrp="1"/>
          </p:cNvSpPr>
          <p:nvPr>
            <p:ph type="sldNum" sz="quarter" idx="12"/>
          </p:nvPr>
        </p:nvSpPr>
        <p:spPr/>
        <p:txBody>
          <a:bodyPr/>
          <a:lstStyle/>
          <a:p>
            <a:fld id="{C62738F0-FE43-43DC-A3B5-EDC7A5D63182}" type="slidenum">
              <a:rPr lang="en-US" smtClean="0"/>
              <a:t>27</a:t>
            </a:fld>
            <a:endParaRPr lang="en-US"/>
          </a:p>
        </p:txBody>
      </p:sp>
      <p:sp>
        <p:nvSpPr>
          <p:cNvPr id="3" name="مربع نص 2">
            <a:extLst>
              <a:ext uri="{FF2B5EF4-FFF2-40B4-BE49-F238E27FC236}">
                <a16:creationId xmlns="" xmlns:a16="http://schemas.microsoft.com/office/drawing/2014/main" id="{9609A34E-BC43-4531-8DD1-1565D8C038EA}"/>
              </a:ext>
            </a:extLst>
          </p:cNvPr>
          <p:cNvSpPr txBox="1"/>
          <p:nvPr/>
        </p:nvSpPr>
        <p:spPr>
          <a:xfrm>
            <a:off x="272188" y="1240958"/>
            <a:ext cx="6376987" cy="3776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2400" b="1" dirty="0" smtClean="0">
                <a:latin typeface="Calibri" panose="020F0502020204030204" pitchFamily="34" charset="0"/>
                <a:ea typeface="Calibri" panose="020F0502020204030204" pitchFamily="34" charset="0"/>
                <a:cs typeface="Arial" panose="020B0604020202020204" pitchFamily="34" charset="0"/>
              </a:rPr>
              <a:t>2.1.3 Gantt Chart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7760"/>
            <a:ext cx="6858000" cy="4744719"/>
          </a:xfrm>
          <a:prstGeom prst="rect">
            <a:avLst/>
          </a:prstGeom>
        </p:spPr>
      </p:pic>
    </p:spTree>
    <p:extLst>
      <p:ext uri="{BB962C8B-B14F-4D97-AF65-F5344CB8AC3E}">
        <p14:creationId xmlns:p14="http://schemas.microsoft.com/office/powerpoint/2010/main" val="1916870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C999D-99D6-44C2-AE4A-9EAF5287F3C2}"/>
              </a:ext>
            </a:extLst>
          </p:cNvPr>
          <p:cNvSpPr>
            <a:spLocks noGrp="1"/>
          </p:cNvSpPr>
          <p:nvPr>
            <p:ph type="sldNum" sz="quarter" idx="12"/>
          </p:nvPr>
        </p:nvSpPr>
        <p:spPr/>
        <p:txBody>
          <a:bodyPr/>
          <a:lstStyle/>
          <a:p>
            <a:fld id="{C62738F0-FE43-43DC-A3B5-EDC7A5D63182}" type="slidenum">
              <a:rPr lang="en-US" smtClean="0"/>
              <a:t>28</a:t>
            </a:fld>
            <a:endParaRPr lang="en-US"/>
          </a:p>
        </p:txBody>
      </p:sp>
      <p:sp>
        <p:nvSpPr>
          <p:cNvPr id="3" name="مربع نص 2">
            <a:extLst>
              <a:ext uri="{FF2B5EF4-FFF2-40B4-BE49-F238E27FC236}">
                <a16:creationId xmlns="" xmlns:a16="http://schemas.microsoft.com/office/drawing/2014/main" id="{9609A34E-BC43-4531-8DD1-1565D8C038EA}"/>
              </a:ext>
            </a:extLst>
          </p:cNvPr>
          <p:cNvSpPr txBox="1"/>
          <p:nvPr/>
        </p:nvSpPr>
        <p:spPr>
          <a:xfrm>
            <a:off x="272188" y="1240958"/>
            <a:ext cx="6376987" cy="3776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2400" b="1" dirty="0" smtClean="0">
                <a:latin typeface="Calibri" panose="020F0502020204030204" pitchFamily="34" charset="0"/>
                <a:ea typeface="Calibri" panose="020F0502020204030204" pitchFamily="34" charset="0"/>
                <a:cs typeface="Arial" panose="020B0604020202020204" pitchFamily="34" charset="0"/>
              </a:rPr>
              <a:t>2.2 Analysis of Existing Systems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39874873"/>
              </p:ext>
            </p:extLst>
          </p:nvPr>
        </p:nvGraphicFramePr>
        <p:xfrm>
          <a:off x="0" y="2302935"/>
          <a:ext cx="6858000" cy="5260621"/>
        </p:xfrm>
        <a:graphic>
          <a:graphicData uri="http://schemas.openxmlformats.org/drawingml/2006/table">
            <a:tbl>
              <a:tblPr firstRow="1" bandRow="1">
                <a:tableStyleId>{BC89EF96-8CEA-46FF-86C4-4CE0E7609802}</a:tableStyleId>
              </a:tblPr>
              <a:tblGrid>
                <a:gridCol w="2472722"/>
                <a:gridCol w="1348810"/>
                <a:gridCol w="1363236"/>
                <a:gridCol w="1673232"/>
              </a:tblGrid>
              <a:tr h="865081">
                <a:tc>
                  <a:txBody>
                    <a:bodyPr/>
                    <a:lstStyle/>
                    <a:p>
                      <a:endParaRPr lang="en-US" sz="1400" b="0" i="0" u="sng" dirty="0">
                        <a:solidFill>
                          <a:srgbClr val="0589AE"/>
                        </a:solidFill>
                        <a:latin typeface="Segoe UI" panose="020B0502040204020203" pitchFamily="34" charset="0"/>
                        <a:cs typeface="Segoe UI" panose="020B0502040204020203" pitchFamily="34" charset="0"/>
                      </a:endParaRPr>
                    </a:p>
                  </a:txBody>
                  <a:tcPr>
                    <a:lnL w="12700" cmpd="sng">
                      <a:noFill/>
                    </a:lnL>
                    <a:lnR w="12700" cap="flat" cmpd="sng" algn="ctr">
                      <a:solidFill>
                        <a:srgbClr val="2FA2C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r>
                        <a:rPr lang="en-US" sz="1400" b="0" i="0" u="sng" dirty="0" smtClean="0">
                          <a:solidFill>
                            <a:srgbClr val="0589AE"/>
                          </a:solidFill>
                          <a:latin typeface="Segoe UI" panose="020B0502040204020203" pitchFamily="34" charset="0"/>
                          <a:cs typeface="Segoe UI" panose="020B0502040204020203" pitchFamily="34" charset="0"/>
                        </a:rPr>
                        <a:t>Fit On</a:t>
                      </a:r>
                      <a:endParaRPr lang="en-US" sz="1400" b="0" i="0" u="sng" dirty="0">
                        <a:solidFill>
                          <a:srgbClr val="0589AE"/>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r>
                        <a:rPr lang="en-US" sz="2000" b="0" i="0" u="sng" dirty="0">
                          <a:solidFill>
                            <a:srgbClr val="0589AE"/>
                          </a:solidFill>
                          <a:latin typeface="Segoe UI" panose="020B0502040204020203" pitchFamily="34" charset="0"/>
                          <a:cs typeface="Segoe UI" panose="020B0502040204020203" pitchFamily="34" charset="0"/>
                        </a:rPr>
                        <a:t>Health Mate</a:t>
                      </a: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r>
                        <a:rPr lang="en-US" sz="1400" b="0" i="0" u="sng" dirty="0">
                          <a:solidFill>
                            <a:srgbClr val="0589AE"/>
                          </a:solidFill>
                          <a:latin typeface="Segoe UI" panose="020B0502040204020203" pitchFamily="34" charset="0"/>
                          <a:cs typeface="Segoe UI" panose="020B0502040204020203" pitchFamily="34" charset="0"/>
                        </a:rPr>
                        <a:t>Samsung Health</a:t>
                      </a:r>
                    </a:p>
                  </a:txBody>
                  <a:tcPr>
                    <a:lnL w="12700" cap="flat" cmpd="sng" algn="ctr">
                      <a:solidFill>
                        <a:srgbClr val="2FA2C1"/>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tcPr>
                </a:tc>
              </a:tr>
              <a:tr h="732590">
                <a:tc>
                  <a:txBody>
                    <a:bodyPr/>
                    <a:lstStyle/>
                    <a:p>
                      <a:r>
                        <a:rPr lang="en-US" sz="1600" dirty="0">
                          <a:solidFill>
                            <a:srgbClr val="003E6B"/>
                          </a:solidFill>
                          <a:latin typeface="Segoe UI" panose="020B0502040204020203" pitchFamily="34" charset="0"/>
                          <a:cs typeface="Segoe UI" panose="020B0502040204020203" pitchFamily="34" charset="0"/>
                        </a:rPr>
                        <a:t>Calories </a:t>
                      </a:r>
                      <a:r>
                        <a:rPr lang="en-US" sz="1600" dirty="0" smtClean="0">
                          <a:solidFill>
                            <a:srgbClr val="003E6B"/>
                          </a:solidFill>
                          <a:latin typeface="Segoe UI" panose="020B0502040204020203" pitchFamily="34" charset="0"/>
                          <a:cs typeface="Segoe UI" panose="020B0502040204020203" pitchFamily="34" charset="0"/>
                        </a:rPr>
                        <a:t>Calculator</a:t>
                      </a:r>
                      <a:endParaRPr lang="en-US" sz="1600" dirty="0">
                        <a:solidFill>
                          <a:srgbClr val="003E6B"/>
                        </a:solidFill>
                        <a:latin typeface="Segoe UI" panose="020B0502040204020203" pitchFamily="34" charset="0"/>
                        <a:cs typeface="Segoe UI" panose="020B0502040204020203" pitchFamily="34" charset="0"/>
                      </a:endParaRPr>
                    </a:p>
                  </a:txBody>
                  <a:tcPr>
                    <a:lnL w="12700" cmpd="sng">
                      <a:noFill/>
                    </a:lnL>
                    <a:lnR w="12700" cap="flat" cmpd="sng" algn="ctr">
                      <a:solidFill>
                        <a:srgbClr val="2FA2C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tcPr>
                </a:tc>
              </a:tr>
              <a:tr h="732590">
                <a:tc>
                  <a:txBody>
                    <a:bodyPr/>
                    <a:lstStyle/>
                    <a:p>
                      <a:r>
                        <a:rPr lang="en-US" sz="1600" dirty="0">
                          <a:solidFill>
                            <a:srgbClr val="003E6B"/>
                          </a:solidFill>
                          <a:latin typeface="Segoe UI" panose="020B0502040204020203" pitchFamily="34" charset="0"/>
                          <a:cs typeface="Segoe UI" panose="020B0502040204020203" pitchFamily="34" charset="0"/>
                        </a:rPr>
                        <a:t>Steps Tracker</a:t>
                      </a:r>
                    </a:p>
                  </a:txBody>
                  <a:tcPr>
                    <a:lnL w="12700" cmpd="sng">
                      <a:noFill/>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r>
              <a:tr h="732590">
                <a:tc>
                  <a:txBody>
                    <a:bodyPr/>
                    <a:lstStyle/>
                    <a:p>
                      <a:r>
                        <a:rPr lang="en-US" sz="1800" b="0" dirty="0">
                          <a:solidFill>
                            <a:srgbClr val="003E6B"/>
                          </a:solidFill>
                        </a:rPr>
                        <a:t>Exercises</a:t>
                      </a:r>
                      <a:endParaRPr lang="en-US" sz="1400" b="0" dirty="0">
                        <a:solidFill>
                          <a:srgbClr val="003E6B"/>
                        </a:solidFill>
                        <a:latin typeface="Segoe UI" panose="020B0502040204020203" pitchFamily="34" charset="0"/>
                        <a:cs typeface="Segoe UI" panose="020B0502040204020203" pitchFamily="34" charset="0"/>
                      </a:endParaRPr>
                    </a:p>
                  </a:txBody>
                  <a:tcPr>
                    <a:lnL w="12700" cmpd="sng">
                      <a:noFill/>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r>
              <a:tr h="732590">
                <a:tc>
                  <a:txBody>
                    <a:bodyPr/>
                    <a:lstStyle/>
                    <a:p>
                      <a:r>
                        <a:rPr lang="en-US" sz="1600" dirty="0">
                          <a:solidFill>
                            <a:srgbClr val="003E6B"/>
                          </a:solidFill>
                          <a:latin typeface="Segoe UI" panose="020B0502040204020203" pitchFamily="34" charset="0"/>
                          <a:cs typeface="Segoe UI" panose="020B0502040204020203" pitchFamily="34" charset="0"/>
                        </a:rPr>
                        <a:t>Gym Plans</a:t>
                      </a:r>
                    </a:p>
                  </a:txBody>
                  <a:tcPr>
                    <a:lnL w="12700" cmpd="sng">
                      <a:noFill/>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r>
              <a:tr h="732590">
                <a:tc>
                  <a:txBody>
                    <a:bodyPr/>
                    <a:lstStyle/>
                    <a:p>
                      <a:r>
                        <a:rPr lang="en-US" sz="1500" dirty="0">
                          <a:solidFill>
                            <a:srgbClr val="003E6B"/>
                          </a:solidFill>
                          <a:latin typeface="Segoe UI" panose="020B0502040204020203" pitchFamily="34" charset="0"/>
                          <a:cs typeface="Segoe UI" panose="020B0502040204020203" pitchFamily="34" charset="0"/>
                        </a:rPr>
                        <a:t>Connect With Community</a:t>
                      </a:r>
                    </a:p>
                  </a:txBody>
                  <a:tcPr>
                    <a:lnL w="12700" cmpd="sng">
                      <a:noFill/>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b="1" dirty="0">
                          <a:solidFill>
                            <a:schemeClr val="accent6"/>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r>
              <a:tr h="732590">
                <a:tc>
                  <a:txBody>
                    <a:bodyPr/>
                    <a:lstStyle/>
                    <a:p>
                      <a:r>
                        <a:rPr lang="en-US" sz="1600" dirty="0">
                          <a:solidFill>
                            <a:srgbClr val="003E6B"/>
                          </a:solidFill>
                          <a:latin typeface="Segoe UI" panose="020B0502040204020203" pitchFamily="34" charset="0"/>
                          <a:cs typeface="Segoe UI" panose="020B0502040204020203" pitchFamily="34" charset="0"/>
                        </a:rPr>
                        <a:t>Connecting with coaches</a:t>
                      </a:r>
                    </a:p>
                  </a:txBody>
                  <a:tcPr>
                    <a:lnL w="12700" cmpd="sng">
                      <a:noFill/>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ap="flat" cmpd="sng" algn="ctr">
                      <a:solidFill>
                        <a:srgbClr val="2FA2C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C00000"/>
                          </a:solidFill>
                          <a:latin typeface="Segoe UI" panose="020B0502040204020203" pitchFamily="34" charset="0"/>
                          <a:cs typeface="Segoe UI" panose="020B05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FA2C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9779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C999D-99D6-44C2-AE4A-9EAF5287F3C2}"/>
              </a:ext>
            </a:extLst>
          </p:cNvPr>
          <p:cNvSpPr>
            <a:spLocks noGrp="1"/>
          </p:cNvSpPr>
          <p:nvPr>
            <p:ph type="sldNum" sz="quarter" idx="12"/>
          </p:nvPr>
        </p:nvSpPr>
        <p:spPr/>
        <p:txBody>
          <a:bodyPr/>
          <a:lstStyle/>
          <a:p>
            <a:fld id="{C62738F0-FE43-43DC-A3B5-EDC7A5D63182}" type="slidenum">
              <a:rPr lang="en-US" smtClean="0"/>
              <a:t>29</a:t>
            </a:fld>
            <a:endParaRPr lang="en-US"/>
          </a:p>
        </p:txBody>
      </p:sp>
      <p:sp>
        <p:nvSpPr>
          <p:cNvPr id="3" name="مربع نص 2">
            <a:extLst>
              <a:ext uri="{FF2B5EF4-FFF2-40B4-BE49-F238E27FC236}">
                <a16:creationId xmlns="" xmlns:a16="http://schemas.microsoft.com/office/drawing/2014/main" id="{9609A34E-BC43-4531-8DD1-1565D8C038EA}"/>
              </a:ext>
            </a:extLst>
          </p:cNvPr>
          <p:cNvSpPr txBox="1"/>
          <p:nvPr/>
        </p:nvSpPr>
        <p:spPr>
          <a:xfrm>
            <a:off x="343308" y="1240958"/>
            <a:ext cx="6376987" cy="8153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a:lnSpc>
                <a:spcPct val="107000"/>
              </a:lnSpc>
              <a:spcBef>
                <a:spcPts val="0"/>
              </a:spcBef>
              <a:spcAft>
                <a:spcPts val="800"/>
              </a:spcAft>
            </a:pPr>
            <a:r>
              <a:rPr lang="en-US" sz="3200" b="1" dirty="0" smtClean="0">
                <a:latin typeface="Times New Roman" panose="02020603050405020304" pitchFamily="18" charset="0"/>
                <a:ea typeface="Calibri" panose="020F0502020204030204" pitchFamily="34" charset="0"/>
                <a:cs typeface="Arial" panose="020B0604020202020204" pitchFamily="34" charset="0"/>
              </a:rPr>
              <a:t>2.3 </a:t>
            </a:r>
            <a:r>
              <a:rPr lang="en-US" sz="3200" b="1" dirty="0">
                <a:latin typeface="Times New Roman" panose="02020603050405020304" pitchFamily="18" charset="0"/>
                <a:ea typeface="Calibri" panose="020F0502020204030204" pitchFamily="34" charset="0"/>
                <a:cs typeface="Arial" panose="020B0604020202020204" pitchFamily="34" charset="0"/>
              </a:rPr>
              <a:t>Analysis for new system:</a:t>
            </a:r>
            <a:endParaRPr lang="en-US" sz="32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2000" b="1" dirty="0" smtClean="0">
                <a:latin typeface="Times New Roman" panose="02020603050405020304" pitchFamily="18" charset="0"/>
                <a:ea typeface="Calibri" panose="020F0502020204030204" pitchFamily="34" charset="0"/>
                <a:cs typeface="Arial" panose="020B0604020202020204" pitchFamily="34" charset="0"/>
              </a:rPr>
              <a:t>  2.3.1 </a:t>
            </a:r>
            <a:r>
              <a:rPr lang="en-US" sz="2000" b="1" dirty="0">
                <a:latin typeface="Times New Roman" panose="02020603050405020304" pitchFamily="18" charset="0"/>
                <a:ea typeface="Calibri" panose="020F0502020204030204" pitchFamily="34" charset="0"/>
                <a:cs typeface="Arial" panose="020B0604020202020204" pitchFamily="34" charset="0"/>
              </a:rPr>
              <a:t>User Requirements</a:t>
            </a: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b="1" dirty="0" smtClean="0">
                <a:latin typeface="Times New Roman" panose="02020603050405020304" pitchFamily="18" charset="0"/>
                <a:ea typeface="Calibri" panose="020F0502020204030204" pitchFamily="34" charset="0"/>
                <a:cs typeface="Arial" panose="020B0604020202020204" pitchFamily="34" charset="0"/>
              </a:rPr>
              <a:t>     Mandatory </a:t>
            </a:r>
            <a:r>
              <a:rPr lang="en-US" b="1" dirty="0">
                <a:latin typeface="Times New Roman" panose="02020603050405020304" pitchFamily="18" charset="0"/>
                <a:ea typeface="Calibri" panose="020F0502020204030204" pitchFamily="34" charset="0"/>
                <a:cs typeface="Arial" panose="020B0604020202020204" pitchFamily="34" charset="0"/>
              </a:rPr>
              <a:t>requirements:</a:t>
            </a:r>
            <a:endParaRPr lang="en-US"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enter his in-body information to detect what is the suitable calories to burn for him and the suitable weight .</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get the information’s about what kind of meals ands food he supposed to get to reach out the suitable body situation</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choose the exercise that needs so we afford best coaches in this fields.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Bef>
                <a:spcPts val="0"/>
              </a:spcBef>
              <a:spcAft>
                <a:spcPts val="800"/>
              </a:spcAft>
              <a:buFontTx/>
              <a:buChar char="-"/>
            </a:pPr>
            <a:r>
              <a:rPr lang="en-US" sz="1800" dirty="0" smtClean="0">
                <a:latin typeface="Times New Roman" panose="02020603050405020304" pitchFamily="18" charset="0"/>
                <a:ea typeface="Calibri" panose="020F0502020204030204" pitchFamily="34" charset="0"/>
                <a:cs typeface="Arial" panose="020B0604020202020204" pitchFamily="34" charset="0"/>
              </a:rPr>
              <a:t>the </a:t>
            </a:r>
            <a:r>
              <a:rPr lang="en-US" sz="1800" dirty="0">
                <a:latin typeface="Times New Roman" panose="02020603050405020304" pitchFamily="18" charset="0"/>
                <a:ea typeface="Calibri" panose="020F0502020204030204" pitchFamily="34" charset="0"/>
                <a:cs typeface="Arial" panose="020B0604020202020204" pitchFamily="34" charset="0"/>
              </a:rPr>
              <a:t>user will have many amazing programs to roll in from needed exercises</a:t>
            </a:r>
            <a:r>
              <a:rPr lang="en-US" sz="1800" dirty="0" smtClean="0">
                <a:latin typeface="Times New Roman" panose="02020603050405020304" pitchFamily="18" charset="0"/>
                <a:ea typeface="Calibri" panose="020F0502020204030204" pitchFamily="34" charset="0"/>
                <a:cs typeface="Arial" panose="020B0604020202020204" pitchFamily="34" charset="0"/>
              </a:rPr>
              <a:t>.</a:t>
            </a:r>
            <a:r>
              <a:rPr lang="en-US" sz="1800" dirty="0">
                <a:latin typeface="Times New Roman" panose="02020603050405020304" pitchFamily="18" charset="0"/>
                <a:ea typeface="Calibri" panose="020F0502020204030204" pitchFamily="34" charset="0"/>
                <a:cs typeface="Arial" panose="020B0604020202020204" pitchFamily="34" charset="0"/>
              </a:rPr>
              <a:t> </a:t>
            </a:r>
            <a:endParaRPr lang="en-US" sz="1800" dirty="0" smtClean="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b="1" dirty="0" smtClean="0">
                <a:latin typeface="Times New Roman" panose="02020603050405020304" pitchFamily="18" charset="0"/>
                <a:ea typeface="Calibri" panose="020F0502020204030204" pitchFamily="34" charset="0"/>
                <a:cs typeface="Arial" panose="020B0604020202020204" pitchFamily="34" charset="0"/>
              </a:rPr>
              <a:t>  Optional  </a:t>
            </a:r>
            <a:r>
              <a:rPr lang="en-US" b="1" dirty="0">
                <a:latin typeface="Times New Roman" panose="02020603050405020304" pitchFamily="18" charset="0"/>
                <a:ea typeface="Calibri" panose="020F0502020204030204" pitchFamily="34" charset="0"/>
                <a:cs typeface="Arial" panose="020B0604020202020204" pitchFamily="34" charset="0"/>
              </a:rPr>
              <a:t>requirements:</a:t>
            </a:r>
            <a:endParaRPr lang="en-US"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choose exercises and we give him the best instruction for him </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detect the rates of those coaches </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b="1" dirty="0" smtClean="0">
                <a:latin typeface="Times New Roman" panose="02020603050405020304" pitchFamily="18" charset="0"/>
                <a:ea typeface="Calibri" panose="020F0502020204030204" pitchFamily="34" charset="0"/>
                <a:cs typeface="Arial" panose="020B0604020202020204" pitchFamily="34" charset="0"/>
              </a:rPr>
              <a:t>  Desirable </a:t>
            </a:r>
            <a:r>
              <a:rPr lang="en-US" b="1" dirty="0">
                <a:latin typeface="Times New Roman" panose="02020603050405020304" pitchFamily="18" charset="0"/>
                <a:ea typeface="Calibri" panose="020F0502020204030204" pitchFamily="34" charset="0"/>
                <a:cs typeface="Arial" panose="020B0604020202020204" pitchFamily="34" charset="0"/>
              </a:rPr>
              <a:t>requirements:</a:t>
            </a:r>
            <a:endParaRPr lang="en-US"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get the real time calculation of calories from the live camera of food content</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the user will get the calculations of calories using user-input method of food content.</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257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31383EC-CCC0-4FD8-9B3B-E26E5C3FBEC3}"/>
              </a:ext>
            </a:extLst>
          </p:cNvPr>
          <p:cNvSpPr txBox="1"/>
          <p:nvPr/>
        </p:nvSpPr>
        <p:spPr>
          <a:xfrm>
            <a:off x="3600450" y="361950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 xmlns:a16="http://schemas.microsoft.com/office/drawing/2014/main" id="{018EAC00-E9E8-444D-90AF-5B1C143E129E}"/>
              </a:ext>
            </a:extLst>
          </p:cNvPr>
          <p:cNvSpPr/>
          <p:nvPr/>
        </p:nvSpPr>
        <p:spPr>
          <a:xfrm>
            <a:off x="612322" y="2254152"/>
            <a:ext cx="5633356" cy="5397696"/>
          </a:xfrm>
          <a:prstGeom prst="rect">
            <a:avLst/>
          </a:prstGeom>
        </p:spPr>
        <p:txBody>
          <a:bodyPr wrap="square">
            <a:spAutoFit/>
          </a:bodyPr>
          <a:lstStyle/>
          <a:p>
            <a:pPr algn="ctr">
              <a:lnSpc>
                <a:spcPct val="107000"/>
              </a:lnSpc>
            </a:pPr>
            <a:r>
              <a:rPr lang="en-US" sz="2400" b="1" dirty="0">
                <a:solidFill>
                  <a:srgbClr val="5F001B"/>
                </a:solidFill>
                <a:latin typeface="Segoe UI" panose="020B0502040204020203" pitchFamily="34" charset="0"/>
                <a:ea typeface="Calibri" panose="020F0502020204030204" pitchFamily="34" charset="0"/>
                <a:cs typeface="Arial" panose="020B0604020202020204" pitchFamily="34" charset="0"/>
              </a:rPr>
              <a:t>Acknowledgement</a:t>
            </a:r>
          </a:p>
          <a:p>
            <a:pPr algn="ctr">
              <a:lnSpc>
                <a:spcPct val="107000"/>
              </a:lnSpc>
            </a:pPr>
            <a:endParaRPr lang="en-US" sz="2400" b="1" dirty="0">
              <a:solidFill>
                <a:srgbClr val="5F001B"/>
              </a:solidFill>
              <a:latin typeface="Segoe UI" panose="020B0502040204020203" pitchFamily="34" charset="0"/>
              <a:ea typeface="Calibri" panose="020F0502020204030204" pitchFamily="34" charset="0"/>
              <a:cs typeface="Arial" panose="020B0604020202020204" pitchFamily="34" charset="0"/>
            </a:endParaRPr>
          </a:p>
          <a:p>
            <a:pPr algn="ctr">
              <a:lnSpc>
                <a:spcPct val="107000"/>
              </a:lnSpc>
            </a:pPr>
            <a:endParaRPr lang="en-US" sz="1100" dirty="0">
              <a:solidFill>
                <a:srgbClr val="5F001B"/>
              </a:solidFill>
              <a:latin typeface="Calibri" panose="020F0502020204030204" pitchFamily="34" charset="0"/>
              <a:ea typeface="Calibri" panose="020F0502020204030204" pitchFamily="34" charset="0"/>
              <a:cs typeface="Arial" panose="020B0604020202020204" pitchFamily="34" charset="0"/>
            </a:endParaRPr>
          </a:p>
          <a:p>
            <a:pPr algn="ctr">
              <a:lnSpc>
                <a:spcPct val="107000"/>
              </a:lnSpc>
            </a:pPr>
            <a:r>
              <a:rPr lang="en-US" sz="2400" dirty="0">
                <a:solidFill>
                  <a:srgbClr val="5F001B"/>
                </a:solidFill>
                <a:latin typeface="Segoe UI" panose="020B0502040204020203" pitchFamily="34" charset="0"/>
                <a:ea typeface="Calibri" panose="020F0502020204030204" pitchFamily="34" charset="0"/>
                <a:cs typeface="Arial" panose="020B0604020202020204" pitchFamily="34" charset="0"/>
              </a:rPr>
              <a:t> </a:t>
            </a:r>
            <a:endParaRPr lang="en-US" sz="1100" dirty="0">
              <a:solidFill>
                <a:srgbClr val="5F001B"/>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First and foremost, we would express our deepest gratitude and appreciation to our advisor </a:t>
            </a:r>
            <a:r>
              <a:rPr lang="en-US" sz="1600" b="1" dirty="0">
                <a:solidFill>
                  <a:srgbClr val="5F001B"/>
                </a:solidFill>
                <a:latin typeface="Segoe UI" panose="020B0502040204020203" pitchFamily="34" charset="0"/>
                <a:ea typeface="Calibri" panose="020F0502020204030204" pitchFamily="34" charset="0"/>
                <a:cs typeface="Arial" panose="020B0604020202020204" pitchFamily="34" charset="0"/>
              </a:rPr>
              <a:t>Dr. Mohamed Marie </a:t>
            </a: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for </a:t>
            </a:r>
            <a:r>
              <a:rPr lang="en-US" sz="1600" dirty="0" smtClean="0">
                <a:solidFill>
                  <a:srgbClr val="5F001B"/>
                </a:solidFill>
                <a:latin typeface="Segoe UI" panose="020B0502040204020203" pitchFamily="34" charset="0"/>
                <a:ea typeface="Calibri" panose="020F0502020204030204" pitchFamily="34" charset="0"/>
                <a:cs typeface="Arial" panose="020B0604020202020204" pitchFamily="34" charset="0"/>
              </a:rPr>
              <a:t>his </a:t>
            </a: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support, outstanding guidance and encouragement throughout our graduation project and her continuous support and help as </a:t>
            </a:r>
            <a:r>
              <a:rPr lang="en-US" sz="1600" dirty="0" smtClean="0">
                <a:solidFill>
                  <a:srgbClr val="5F001B"/>
                </a:solidFill>
                <a:latin typeface="Segoe UI" panose="020B0502040204020203" pitchFamily="34" charset="0"/>
                <a:ea typeface="Calibri" panose="020F0502020204030204" pitchFamily="34" charset="0"/>
                <a:cs typeface="Arial" panose="020B0604020202020204" pitchFamily="34" charset="0"/>
              </a:rPr>
              <a:t>he </a:t>
            </a: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was always there for us providing more than the needed from </a:t>
            </a:r>
            <a:r>
              <a:rPr lang="en-US" sz="1600" dirty="0" smtClean="0">
                <a:solidFill>
                  <a:srgbClr val="5F001B"/>
                </a:solidFill>
                <a:latin typeface="Segoe UI" panose="020B0502040204020203" pitchFamily="34" charset="0"/>
                <a:ea typeface="Calibri" panose="020F0502020204030204" pitchFamily="34" charset="0"/>
                <a:cs typeface="Arial" panose="020B0604020202020204" pitchFamily="34" charset="0"/>
              </a:rPr>
              <a:t>him </a:t>
            </a: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since the very beginning of our project. </a:t>
            </a:r>
            <a:endParaRPr lang="en-US" sz="1100" dirty="0">
              <a:solidFill>
                <a:srgbClr val="5F001B"/>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rgbClr val="5F001B"/>
                </a:solidFill>
                <a:latin typeface="Segoe UI" panose="020B0502040204020203" pitchFamily="34" charset="0"/>
                <a:ea typeface="Calibri" panose="020F0502020204030204" pitchFamily="34" charset="0"/>
                <a:cs typeface="Arial" panose="020B0604020202020204" pitchFamily="34" charset="0"/>
              </a:rPr>
              <a:t>We would also like to thank our families, especially our parents, for their encouragement, patience, and assistance over the years. We are forever indebted to our parents, who have always kept us in their prayers and pushed us to Success. Finally, for our faculty for providing the suitable environment that leaded us to represent the best image that computer science graduates of Helwan University are supposed to represent</a:t>
            </a:r>
            <a:endParaRPr lang="en-US" sz="1100" dirty="0">
              <a:solidFill>
                <a:srgbClr val="5F001B"/>
              </a:solidFill>
              <a:latin typeface="Calibri" panose="020F0502020204030204" pitchFamily="34" charset="0"/>
              <a:ea typeface="Calibri" panose="020F0502020204030204" pitchFamily="34" charset="0"/>
              <a:cs typeface="Arial" panose="020B0604020202020204" pitchFamily="34" charset="0"/>
            </a:endParaRPr>
          </a:p>
        </p:txBody>
      </p:sp>
      <p:sp>
        <p:nvSpPr>
          <p:cNvPr id="7" name="Slide Number Placeholder 6">
            <a:extLst>
              <a:ext uri="{FF2B5EF4-FFF2-40B4-BE49-F238E27FC236}">
                <a16:creationId xmlns="" xmlns:a16="http://schemas.microsoft.com/office/drawing/2014/main" id="{A50694D3-68C7-44C4-A632-B3F53694B78B}"/>
              </a:ext>
            </a:extLst>
          </p:cNvPr>
          <p:cNvSpPr>
            <a:spLocks noGrp="1"/>
          </p:cNvSpPr>
          <p:nvPr>
            <p:ph type="sldNum" sz="quarter" idx="12"/>
          </p:nvPr>
        </p:nvSpPr>
        <p:spPr/>
        <p:txBody>
          <a:bodyPr/>
          <a:lstStyle/>
          <a:p>
            <a:fld id="{C62738F0-FE43-43DC-A3B5-EDC7A5D63182}" type="slidenum">
              <a:rPr lang="en-US" smtClean="0"/>
              <a:t>3</a:t>
            </a:fld>
            <a:endParaRPr lang="en-US"/>
          </a:p>
        </p:txBody>
      </p:sp>
    </p:spTree>
    <p:extLst>
      <p:ext uri="{BB962C8B-B14F-4D97-AF65-F5344CB8AC3E}">
        <p14:creationId xmlns:p14="http://schemas.microsoft.com/office/powerpoint/2010/main" val="1278126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8CF1CD7-82D3-4DB2-B459-2D5A468FB959}"/>
              </a:ext>
            </a:extLst>
          </p:cNvPr>
          <p:cNvSpPr>
            <a:spLocks noGrp="1"/>
          </p:cNvSpPr>
          <p:nvPr>
            <p:ph type="sldNum" sz="quarter" idx="12"/>
          </p:nvPr>
        </p:nvSpPr>
        <p:spPr/>
        <p:txBody>
          <a:bodyPr/>
          <a:lstStyle/>
          <a:p>
            <a:fld id="{C62738F0-FE43-43DC-A3B5-EDC7A5D63182}" type="slidenum">
              <a:rPr lang="en-US" smtClean="0"/>
              <a:t>30</a:t>
            </a:fld>
            <a:endParaRPr lang="en-US"/>
          </a:p>
        </p:txBody>
      </p:sp>
      <p:sp>
        <p:nvSpPr>
          <p:cNvPr id="3" name="مربع نص 2">
            <a:extLst>
              <a:ext uri="{FF2B5EF4-FFF2-40B4-BE49-F238E27FC236}">
                <a16:creationId xmlns="" xmlns:a16="http://schemas.microsoft.com/office/drawing/2014/main" id="{77871658-141A-4062-A91A-89DFFD616D35}"/>
              </a:ext>
            </a:extLst>
          </p:cNvPr>
          <p:cNvSpPr txBox="1"/>
          <p:nvPr/>
        </p:nvSpPr>
        <p:spPr>
          <a:xfrm>
            <a:off x="265113" y="1240958"/>
            <a:ext cx="6376987" cy="79676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1800" b="1" dirty="0" smtClean="0">
                <a:effectLst/>
                <a:latin typeface="Times New Roman" panose="02020603050405020304" pitchFamily="18" charset="0"/>
                <a:ea typeface="Calibri" panose="020F0502020204030204" pitchFamily="34" charset="0"/>
                <a:cs typeface="Arial" panose="020B0604020202020204" pitchFamily="34" charset="0"/>
              </a:rPr>
              <a:t>2.3.2 </a:t>
            </a:r>
            <a:r>
              <a:rPr lang="en-US" sz="1800" b="1" dirty="0">
                <a:effectLst/>
                <a:latin typeface="Times New Roman" panose="02020603050405020304" pitchFamily="18" charset="0"/>
                <a:ea typeface="Calibri" panose="020F0502020204030204" pitchFamily="34" charset="0"/>
                <a:cs typeface="Arial" panose="020B0604020202020204" pitchFamily="34" charset="0"/>
              </a:rPr>
              <a:t>System Requirements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Android &amp; IOS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Since our app’s code would be written with Flutter\ Dart it’ll work 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both android &amp; IOS’s all versions.  Because it’s as knows “ Cross platform “ so its supports both platforms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Camera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This application needs the camera because it will scan the content of food using the firebase machine learning </a:t>
            </a:r>
            <a:r>
              <a:rPr lang="en-US" sz="1800" dirty="0" smtClean="0">
                <a:effectLst/>
                <a:latin typeface="Times New Roman" panose="02020603050405020304" pitchFamily="18" charset="0"/>
                <a:ea typeface="Calibri" panose="020F0502020204030204" pitchFamily="34" charset="0"/>
                <a:cs typeface="Arial" panose="020B0604020202020204" pitchFamily="34" charset="0"/>
              </a:rPr>
              <a:t>vision</a:t>
            </a: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GPS</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The application will need to know the users place in order to locate</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And detect the distance and the calculated calories if they walked or run these distances</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Internet connection</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Since we would need to keep the users data in the cloud, we need</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an internet connection to store and retrieve the data.</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 Storage space</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In order to keep the user’s data in addition to the application itself,</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Arial" panose="020B0604020202020204" pitchFamily="34" charset="0"/>
              </a:rPr>
              <a:t>so we need a fine storage.</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72914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B2CFC5-B223-4C06-85E6-456655F32086}"/>
              </a:ext>
            </a:extLst>
          </p:cNvPr>
          <p:cNvSpPr>
            <a:spLocks noGrp="1"/>
          </p:cNvSpPr>
          <p:nvPr>
            <p:ph type="sldNum" sz="quarter" idx="12"/>
          </p:nvPr>
        </p:nvSpPr>
        <p:spPr/>
        <p:txBody>
          <a:bodyPr/>
          <a:lstStyle/>
          <a:p>
            <a:fld id="{C62738F0-FE43-43DC-A3B5-EDC7A5D63182}" type="slidenum">
              <a:rPr lang="en-US" smtClean="0"/>
              <a:t>31</a:t>
            </a:fld>
            <a:endParaRPr lang="en-US"/>
          </a:p>
        </p:txBody>
      </p:sp>
      <p:sp>
        <p:nvSpPr>
          <p:cNvPr id="3" name="مربع نص 2">
            <a:extLst>
              <a:ext uri="{FF2B5EF4-FFF2-40B4-BE49-F238E27FC236}">
                <a16:creationId xmlns="" xmlns:a16="http://schemas.microsoft.com/office/drawing/2014/main" id="{B135707A-EA81-4A4D-8F73-C6F323F0CE21}"/>
              </a:ext>
            </a:extLst>
          </p:cNvPr>
          <p:cNvSpPr txBox="1"/>
          <p:nvPr/>
        </p:nvSpPr>
        <p:spPr>
          <a:xfrm>
            <a:off x="265113" y="1240958"/>
            <a:ext cx="6376987" cy="603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800"/>
              </a:spcAft>
            </a:pPr>
            <a:r>
              <a:rPr lang="en-US" sz="2400" b="1" dirty="0" smtClean="0">
                <a:effectLst/>
                <a:latin typeface="Times New Roman" panose="02020603050405020304" pitchFamily="18" charset="0"/>
                <a:ea typeface="Calibri" panose="020F0502020204030204" pitchFamily="34" charset="0"/>
                <a:cs typeface="Arial" panose="020B0604020202020204" pitchFamily="34" charset="0"/>
              </a:rPr>
              <a:t>2.3.3 </a:t>
            </a:r>
            <a:r>
              <a:rPr lang="en-US" sz="2400" b="1" dirty="0">
                <a:effectLst/>
                <a:latin typeface="Times New Roman" panose="02020603050405020304" pitchFamily="18" charset="0"/>
                <a:ea typeface="Calibri" panose="020F0502020204030204" pitchFamily="34" charset="0"/>
                <a:cs typeface="Arial" panose="020B0604020202020204" pitchFamily="34" charset="0"/>
              </a:rPr>
              <a:t>Domain Requirements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Enough memory should be reserved for on the database server to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accommodate for any number of users and their data.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Reports are required.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The necessary software required to run the application.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Each user must have a unique user-name/password combination.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The database should be backed up every occasionally in case the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original does become corrupt.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o The application must have update capabilities for future models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and accessories</a:t>
            </a: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9178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B2CFC5-B223-4C06-85E6-456655F32086}"/>
              </a:ext>
            </a:extLst>
          </p:cNvPr>
          <p:cNvSpPr>
            <a:spLocks noGrp="1"/>
          </p:cNvSpPr>
          <p:nvPr>
            <p:ph type="sldNum" sz="quarter" idx="12"/>
          </p:nvPr>
        </p:nvSpPr>
        <p:spPr/>
        <p:txBody>
          <a:bodyPr/>
          <a:lstStyle/>
          <a:p>
            <a:fld id="{C62738F0-FE43-43DC-A3B5-EDC7A5D63182}" type="slidenum">
              <a:rPr lang="en-US" smtClean="0"/>
              <a:t>32</a:t>
            </a:fld>
            <a:endParaRPr lang="en-US"/>
          </a:p>
        </p:txBody>
      </p:sp>
      <p:sp>
        <p:nvSpPr>
          <p:cNvPr id="3" name="مربع نص 2">
            <a:extLst>
              <a:ext uri="{FF2B5EF4-FFF2-40B4-BE49-F238E27FC236}">
                <a16:creationId xmlns="" xmlns:a16="http://schemas.microsoft.com/office/drawing/2014/main" id="{B135707A-EA81-4A4D-8F73-C6F323F0CE21}"/>
              </a:ext>
            </a:extLst>
          </p:cNvPr>
          <p:cNvSpPr txBox="1"/>
          <p:nvPr/>
        </p:nvSpPr>
        <p:spPr>
          <a:xfrm>
            <a:off x="265113" y="1240958"/>
            <a:ext cx="6376987" cy="13757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2800" b="1" dirty="0" smtClean="0">
                <a:effectLst/>
                <a:latin typeface="Times New Roman" panose="02020603050405020304" pitchFamily="18" charset="0"/>
                <a:ea typeface="Calibri" panose="020F0502020204030204" pitchFamily="34" charset="0"/>
                <a:cs typeface="Arial" panose="020B0604020202020204" pitchFamily="34" charset="0"/>
              </a:rPr>
              <a:t> 2.3.4 </a:t>
            </a:r>
            <a:r>
              <a:rPr lang="en-US" sz="2400" b="1" dirty="0" smtClean="0"/>
              <a:t>Functional Requirements :</a:t>
            </a:r>
            <a:endParaRPr lang="en-US" sz="2400" dirty="0"/>
          </a:p>
          <a:p>
            <a:endParaRPr lang="en-US" sz="2000" dirty="0"/>
          </a:p>
          <a:p>
            <a:endParaRPr lang="en-US" sz="2000" dirty="0"/>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9918652"/>
              </p:ext>
            </p:extLst>
          </p:nvPr>
        </p:nvGraphicFramePr>
        <p:xfrm>
          <a:off x="392466" y="1930399"/>
          <a:ext cx="5906734" cy="2011680"/>
        </p:xfrm>
        <a:graphic>
          <a:graphicData uri="http://schemas.openxmlformats.org/drawingml/2006/table">
            <a:tbl>
              <a:tblPr>
                <a:tableStyleId>{5C22544A-7EE6-4342-B048-85BDC9FD1C3A}</a:tableStyleId>
              </a:tblPr>
              <a:tblGrid>
                <a:gridCol w="1766228"/>
                <a:gridCol w="4140506"/>
              </a:tblGrid>
              <a:tr h="169845">
                <a:tc>
                  <a:txBody>
                    <a:bodyPr/>
                    <a:lstStyle/>
                    <a:p>
                      <a:pPr marL="0" marR="0">
                        <a:spcBef>
                          <a:spcPts val="0"/>
                        </a:spcBef>
                        <a:spcAft>
                          <a:spcPts val="0"/>
                        </a:spcAft>
                      </a:pPr>
                      <a:r>
                        <a:rPr lang="en-US" sz="1200" kern="150" dirty="0" smtClean="0">
                          <a:effectLst/>
                        </a:rPr>
                        <a:t>1-Use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register</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open register window</a:t>
                      </a:r>
                      <a:endParaRPr lang="en-US" sz="1200" kern="150">
                        <a:effectLst/>
                        <a:latin typeface="Liberation Serif"/>
                        <a:ea typeface="Noto Sans CJK SC Regular"/>
                        <a:cs typeface="FreeSans"/>
                      </a:endParaRPr>
                    </a:p>
                  </a:txBody>
                  <a:tcPr marL="0" marR="0" marT="0" marB="0"/>
                </a:tc>
              </a:tr>
              <a:tr h="883114">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1-fill the data of the registration forum which is: user name  ,password  , mail , phone</a:t>
                      </a:r>
                    </a:p>
                    <a:p>
                      <a:pPr marL="0" marR="0">
                        <a:spcBef>
                          <a:spcPts val="0"/>
                        </a:spcBef>
                        <a:spcAft>
                          <a:spcPts val="0"/>
                        </a:spcAft>
                      </a:pPr>
                      <a:r>
                        <a:rPr lang="en-US" sz="1200" kern="150">
                          <a:effectLst/>
                        </a:rPr>
                        <a:t>2-click submit</a:t>
                      </a:r>
                    </a:p>
                    <a:p>
                      <a:pPr marL="0" marR="0">
                        <a:spcBef>
                          <a:spcPts val="0"/>
                        </a:spcBef>
                        <a:spcAft>
                          <a:spcPts val="0"/>
                        </a:spcAft>
                      </a:pPr>
                      <a:r>
                        <a:rPr lang="en-US" sz="1200" kern="150">
                          <a:effectLst/>
                        </a:rPr>
                        <a:t>3-check data validation</a:t>
                      </a:r>
                    </a:p>
                    <a:p>
                      <a:pPr marL="0" marR="0">
                        <a:spcBef>
                          <a:spcPts val="0"/>
                        </a:spcBef>
                        <a:spcAft>
                          <a:spcPts val="0"/>
                        </a:spcAft>
                      </a:pPr>
                      <a:r>
                        <a:rPr lang="en-US" sz="1200" kern="150">
                          <a:effectLst/>
                        </a:rPr>
                        <a:t>4-save data in database</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Data is wrong and data not saved</a:t>
                      </a:r>
                      <a:endParaRPr lang="en-US" sz="1200" kern="150">
                        <a:effectLst/>
                        <a:latin typeface="Liberation Serif"/>
                        <a:ea typeface="Noto Sans CJK SC Regular"/>
                        <a:cs typeface="FreeSans"/>
                      </a:endParaRPr>
                    </a:p>
                  </a:txBody>
                  <a:tcPr marL="0" marR="0" marT="0" marB="0"/>
                </a:tc>
              </a:tr>
              <a:tr h="353246">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 1- An activation message will be sent to user’s e-mail</a:t>
                      </a:r>
                    </a:p>
                    <a:p>
                      <a:pPr marL="0" marR="0">
                        <a:spcBef>
                          <a:spcPts val="0"/>
                        </a:spcBef>
                        <a:spcAft>
                          <a:spcPts val="0"/>
                        </a:spcAft>
                      </a:pPr>
                      <a:r>
                        <a:rPr lang="en-US" sz="1200" kern="150" dirty="0">
                          <a:effectLst/>
                        </a:rPr>
                        <a:t>2-open profile page</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51864498"/>
              </p:ext>
            </p:extLst>
          </p:nvPr>
        </p:nvGraphicFramePr>
        <p:xfrm>
          <a:off x="415043" y="4094987"/>
          <a:ext cx="5915024" cy="2194560"/>
        </p:xfrm>
        <a:graphic>
          <a:graphicData uri="http://schemas.openxmlformats.org/drawingml/2006/table">
            <a:tbl>
              <a:tblPr>
                <a:tableStyleId>{5C22544A-7EE6-4342-B048-85BDC9FD1C3A}</a:tableStyleId>
              </a:tblPr>
              <a:tblGrid>
                <a:gridCol w="1766228"/>
                <a:gridCol w="4148796"/>
              </a:tblGrid>
              <a:tr h="176623">
                <a:tc>
                  <a:txBody>
                    <a:bodyPr/>
                    <a:lstStyle/>
                    <a:p>
                      <a:pPr marL="0" marR="0">
                        <a:spcBef>
                          <a:spcPts val="0"/>
                        </a:spcBef>
                        <a:spcAft>
                          <a:spcPts val="0"/>
                        </a:spcAft>
                      </a:pPr>
                      <a:r>
                        <a:rPr lang="en-US" sz="1200" kern="150" dirty="0" smtClean="0">
                          <a:effectLst/>
                        </a:rPr>
                        <a:t>2-Use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Login</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User</a:t>
                      </a:r>
                    </a:p>
                    <a:p>
                      <a:pPr marL="0" marR="0">
                        <a:spcBef>
                          <a:spcPts val="0"/>
                        </a:spcBef>
                        <a:spcAft>
                          <a:spcPts val="0"/>
                        </a:spcAft>
                      </a:pPr>
                      <a:r>
                        <a:rPr lang="en-US" sz="1200" kern="150" dirty="0">
                          <a:effectLst/>
                        </a:rPr>
                        <a:t>Coach</a:t>
                      </a:r>
                    </a:p>
                    <a:p>
                      <a:pPr marL="0" marR="0">
                        <a:spcBef>
                          <a:spcPts val="0"/>
                        </a:spcBef>
                        <a:spcAft>
                          <a:spcPts val="0"/>
                        </a:spcAft>
                      </a:pPr>
                      <a:r>
                        <a:rPr lang="en-US" sz="1200" kern="150" dirty="0">
                          <a:effectLst/>
                        </a:rPr>
                        <a:t>admin</a:t>
                      </a:r>
                      <a:endParaRPr lang="en-US" sz="1200" kern="150" dirty="0">
                        <a:effectLst/>
                        <a:latin typeface="Liberation Serif"/>
                        <a:ea typeface="Noto Sans CJK SC Regular"/>
                        <a:cs typeface="FreeSans"/>
                      </a:endParaRPr>
                    </a:p>
                  </a:txBody>
                  <a:tcPr marL="0" marR="0" marT="0" marB="0"/>
                </a:tc>
              </a:tr>
              <a:tr h="353246">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Register</a:t>
                      </a:r>
                    </a:p>
                    <a:p>
                      <a:pPr marL="0" marR="0">
                        <a:spcBef>
                          <a:spcPts val="0"/>
                        </a:spcBef>
                        <a:spcAft>
                          <a:spcPts val="0"/>
                        </a:spcAft>
                      </a:pPr>
                      <a:r>
                        <a:rPr lang="en-US" sz="1200" kern="150">
                          <a:effectLst/>
                        </a:rPr>
                        <a:t>open login window</a:t>
                      </a:r>
                      <a:endParaRPr lang="en-US" sz="1200" kern="150">
                        <a:effectLst/>
                        <a:latin typeface="Liberation Serif"/>
                        <a:ea typeface="Noto Sans CJK SC Regular"/>
                        <a:cs typeface="FreeSans"/>
                      </a:endParaRPr>
                    </a:p>
                  </a:txBody>
                  <a:tcPr marL="0" marR="0" marT="0" marB="0"/>
                </a:tc>
              </a:tr>
              <a:tr h="706491">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1-enter user name and password</a:t>
                      </a:r>
                    </a:p>
                    <a:p>
                      <a:pPr marL="0" marR="0">
                        <a:spcBef>
                          <a:spcPts val="0"/>
                        </a:spcBef>
                        <a:spcAft>
                          <a:spcPts val="0"/>
                        </a:spcAft>
                      </a:pPr>
                      <a:r>
                        <a:rPr lang="en-US" sz="1200" kern="150">
                          <a:effectLst/>
                        </a:rPr>
                        <a:t>2-click login</a:t>
                      </a:r>
                    </a:p>
                    <a:p>
                      <a:pPr marL="0" marR="0">
                        <a:spcBef>
                          <a:spcPts val="0"/>
                        </a:spcBef>
                        <a:spcAft>
                          <a:spcPts val="0"/>
                        </a:spcAft>
                      </a:pPr>
                      <a:r>
                        <a:rPr lang="en-US" sz="1200" kern="150">
                          <a:effectLst/>
                        </a:rPr>
                        <a:t>3- search for data in database</a:t>
                      </a:r>
                    </a:p>
                    <a:p>
                      <a:pPr marL="0" marR="0">
                        <a:spcBef>
                          <a:spcPts val="0"/>
                        </a:spcBef>
                        <a:spcAft>
                          <a:spcPts val="0"/>
                        </a:spcAft>
                      </a:pPr>
                      <a:r>
                        <a:rPr lang="en-US" sz="1200" kern="150">
                          <a:effectLst/>
                        </a:rPr>
                        <a:t>4- Fetch user key</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User data not found in database</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  A  home page will be opened according to each actor</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5282132"/>
              </p:ext>
            </p:extLst>
          </p:nvPr>
        </p:nvGraphicFramePr>
        <p:xfrm>
          <a:off x="437621" y="6480332"/>
          <a:ext cx="5915025" cy="1645920"/>
        </p:xfrm>
        <a:graphic>
          <a:graphicData uri="http://schemas.openxmlformats.org/drawingml/2006/table">
            <a:tbl>
              <a:tblPr>
                <a:tableStyleId>{5C22544A-7EE6-4342-B048-85BDC9FD1C3A}</a:tableStyleId>
              </a:tblPr>
              <a:tblGrid>
                <a:gridCol w="1766228"/>
                <a:gridCol w="4148797"/>
              </a:tblGrid>
              <a:tr h="176623">
                <a:tc>
                  <a:txBody>
                    <a:bodyPr/>
                    <a:lstStyle/>
                    <a:p>
                      <a:pPr marL="0" marR="0">
                        <a:spcBef>
                          <a:spcPts val="0"/>
                        </a:spcBef>
                        <a:spcAft>
                          <a:spcPts val="0"/>
                        </a:spcAft>
                      </a:pPr>
                      <a:r>
                        <a:rPr lang="en-US" sz="1200" kern="150" dirty="0" smtClean="0">
                          <a:effectLst/>
                        </a:rPr>
                        <a:t>3-Use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Logout</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p>
                    <a:p>
                      <a:pPr marL="0" marR="0">
                        <a:spcBef>
                          <a:spcPts val="0"/>
                        </a:spcBef>
                        <a:spcAft>
                          <a:spcPts val="0"/>
                        </a:spcAft>
                      </a:pPr>
                      <a:r>
                        <a:rPr lang="en-US" sz="1200" kern="150">
                          <a:effectLst/>
                        </a:rPr>
                        <a:t>Coach</a:t>
                      </a:r>
                    </a:p>
                    <a:p>
                      <a:pPr marL="0" marR="0">
                        <a:spcBef>
                          <a:spcPts val="0"/>
                        </a:spcBef>
                        <a:spcAft>
                          <a:spcPts val="0"/>
                        </a:spcAft>
                      </a:pPr>
                      <a:r>
                        <a:rPr lang="en-US" sz="1200" kern="150">
                          <a:effectLst/>
                        </a:rPr>
                        <a:t>admin</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Login</a:t>
                      </a:r>
                      <a:endParaRPr lang="en-US" sz="1200" kern="150">
                        <a:effectLst/>
                        <a:latin typeface="Liberation Serif"/>
                        <a:ea typeface="Noto Sans CJK SC Regular"/>
                        <a:cs typeface="FreeSans"/>
                      </a:endParaRPr>
                    </a:p>
                  </a:txBody>
                  <a:tcPr marL="0" marR="0" marT="0" marB="0"/>
                </a:tc>
              </a:tr>
              <a:tr h="353246">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profile page</a:t>
                      </a:r>
                    </a:p>
                    <a:p>
                      <a:pPr marL="0" marR="0">
                        <a:spcBef>
                          <a:spcPts val="0"/>
                        </a:spcBef>
                        <a:spcAft>
                          <a:spcPts val="0"/>
                        </a:spcAft>
                      </a:pPr>
                      <a:r>
                        <a:rPr lang="en-US" sz="1200" kern="150">
                          <a:effectLst/>
                        </a:rPr>
                        <a:t>2-click logout</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 The logout will redirect to login page</a:t>
                      </a:r>
                      <a:endParaRPr lang="en-US" sz="1200" kern="150" dirty="0">
                        <a:effectLst/>
                        <a:latin typeface="Liberation Serif"/>
                        <a:ea typeface="Noto Sans CJK SC Regular"/>
                        <a:cs typeface="FreeSans"/>
                      </a:endParaRPr>
                    </a:p>
                  </a:txBody>
                  <a:tcPr marL="0" marR="0" marT="0" marB="0"/>
                </a:tc>
              </a:tr>
            </a:tbl>
          </a:graphicData>
        </a:graphic>
      </p:graphicFrame>
    </p:spTree>
    <p:extLst>
      <p:ext uri="{BB962C8B-B14F-4D97-AF65-F5344CB8AC3E}">
        <p14:creationId xmlns:p14="http://schemas.microsoft.com/office/powerpoint/2010/main" val="182355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B2CFC5-B223-4C06-85E6-456655F32086}"/>
              </a:ext>
            </a:extLst>
          </p:cNvPr>
          <p:cNvSpPr>
            <a:spLocks noGrp="1"/>
          </p:cNvSpPr>
          <p:nvPr>
            <p:ph type="sldNum" sz="quarter" idx="12"/>
          </p:nvPr>
        </p:nvSpPr>
        <p:spPr/>
        <p:txBody>
          <a:bodyPr/>
          <a:lstStyle/>
          <a:p>
            <a:fld id="{C62738F0-FE43-43DC-A3B5-EDC7A5D63182}" type="slidenum">
              <a:rPr lang="en-US" smtClean="0"/>
              <a:t>33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805902655"/>
              </p:ext>
            </p:extLst>
          </p:nvPr>
        </p:nvGraphicFramePr>
        <p:xfrm>
          <a:off x="471488" y="1276151"/>
          <a:ext cx="5915025" cy="1645920"/>
        </p:xfrm>
        <a:graphic>
          <a:graphicData uri="http://schemas.openxmlformats.org/drawingml/2006/table">
            <a:tbl>
              <a:tblPr>
                <a:tableStyleId>{5C22544A-7EE6-4342-B048-85BDC9FD1C3A}</a:tableStyleId>
              </a:tblPr>
              <a:tblGrid>
                <a:gridCol w="1766228"/>
                <a:gridCol w="4148797"/>
              </a:tblGrid>
              <a:tr h="176623">
                <a:tc>
                  <a:txBody>
                    <a:bodyPr/>
                    <a:lstStyle/>
                    <a:p>
                      <a:pPr marL="0" marR="0">
                        <a:spcBef>
                          <a:spcPts val="0"/>
                        </a:spcBef>
                        <a:spcAft>
                          <a:spcPts val="0"/>
                        </a:spcAft>
                      </a:pPr>
                      <a:r>
                        <a:rPr lang="en-US" sz="1200" kern="150" dirty="0" smtClean="0">
                          <a:effectLst/>
                        </a:rPr>
                        <a:t>4-Use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Search for user</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p>
                    <a:p>
                      <a:pPr marL="0" marR="0">
                        <a:spcBef>
                          <a:spcPts val="0"/>
                        </a:spcBef>
                        <a:spcAft>
                          <a:spcPts val="0"/>
                        </a:spcAft>
                      </a:pPr>
                      <a:r>
                        <a:rPr lang="en-US" sz="1200" kern="150">
                          <a:effectLst/>
                        </a:rPr>
                        <a:t>Admin</a:t>
                      </a:r>
                    </a:p>
                    <a:p>
                      <a:pPr marL="0" marR="0">
                        <a:spcBef>
                          <a:spcPts val="0"/>
                        </a:spcBef>
                        <a:spcAft>
                          <a:spcPts val="0"/>
                        </a:spcAft>
                      </a:pPr>
                      <a:r>
                        <a:rPr lang="en-US" sz="1200" kern="150">
                          <a:effectLst/>
                        </a:rPr>
                        <a:t>Coach</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Open a search page</a:t>
                      </a:r>
                      <a:endParaRPr lang="en-US" sz="1200" kern="150">
                        <a:effectLst/>
                        <a:latin typeface="Liberation Serif"/>
                        <a:ea typeface="Noto Sans CJK SC Regular"/>
                        <a:cs typeface="FreeSans"/>
                      </a:endParaRPr>
                    </a:p>
                  </a:txBody>
                  <a:tcPr marL="0" marR="0" marT="0" marB="0"/>
                </a:tc>
              </a:tr>
              <a:tr h="353246">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2-write name</a:t>
                      </a:r>
                    </a:p>
                    <a:p>
                      <a:pPr marL="0" marR="0">
                        <a:spcBef>
                          <a:spcPts val="0"/>
                        </a:spcBef>
                        <a:spcAft>
                          <a:spcPts val="0"/>
                        </a:spcAft>
                      </a:pPr>
                      <a:r>
                        <a:rPr lang="en-US" sz="1200" kern="150">
                          <a:effectLst/>
                        </a:rPr>
                        <a:t>3-click search beside the text box</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the name is wrong</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  All users will be appear</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80618319"/>
              </p:ext>
            </p:extLst>
          </p:nvPr>
        </p:nvGraphicFramePr>
        <p:xfrm>
          <a:off x="471488" y="3046251"/>
          <a:ext cx="5915025" cy="2011680"/>
        </p:xfrm>
        <a:graphic>
          <a:graphicData uri="http://schemas.openxmlformats.org/drawingml/2006/table">
            <a:tbl>
              <a:tblPr>
                <a:tableStyleId>{5C22544A-7EE6-4342-B048-85BDC9FD1C3A}</a:tableStyleId>
              </a:tblPr>
              <a:tblGrid>
                <a:gridCol w="1766228"/>
                <a:gridCol w="4148797"/>
              </a:tblGrid>
              <a:tr h="176623">
                <a:tc>
                  <a:txBody>
                    <a:bodyPr/>
                    <a:lstStyle/>
                    <a:p>
                      <a:pPr marL="0" marR="0">
                        <a:spcBef>
                          <a:spcPts val="0"/>
                        </a:spcBef>
                        <a:spcAft>
                          <a:spcPts val="0"/>
                        </a:spcAft>
                      </a:pPr>
                      <a:r>
                        <a:rPr lang="en-US" sz="1200" kern="150" dirty="0" smtClean="0">
                          <a:effectLst/>
                        </a:rPr>
                        <a:t>5-Use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Edit profile</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User</a:t>
                      </a:r>
                    </a:p>
                    <a:p>
                      <a:pPr marL="0" marR="0">
                        <a:spcBef>
                          <a:spcPts val="0"/>
                        </a:spcBef>
                        <a:spcAft>
                          <a:spcPts val="0"/>
                        </a:spcAft>
                      </a:pPr>
                      <a:r>
                        <a:rPr lang="en-US" sz="1200" kern="150" dirty="0">
                          <a:effectLst/>
                        </a:rPr>
                        <a:t>Coach</a:t>
                      </a:r>
                    </a:p>
                    <a:p>
                      <a:pPr marL="0" marR="0">
                        <a:spcBef>
                          <a:spcPts val="0"/>
                        </a:spcBef>
                        <a:spcAft>
                          <a:spcPts val="0"/>
                        </a:spcAft>
                      </a:pPr>
                      <a:r>
                        <a:rPr lang="en-US" sz="1200" kern="150" dirty="0">
                          <a:effectLst/>
                        </a:rPr>
                        <a:t>admin</a:t>
                      </a:r>
                      <a:endParaRPr lang="en-US" sz="1200" kern="150" dirty="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Login</a:t>
                      </a:r>
                      <a:endParaRPr lang="en-US" sz="1200" kern="150">
                        <a:effectLst/>
                        <a:latin typeface="Liberation Serif"/>
                        <a:ea typeface="Noto Sans CJK SC Regular"/>
                        <a:cs typeface="FreeSans"/>
                      </a:endParaRPr>
                    </a:p>
                  </a:txBody>
                  <a:tcPr marL="0" marR="0" marT="0" marB="0"/>
                </a:tc>
              </a:tr>
              <a:tr h="706491">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my profile</a:t>
                      </a:r>
                    </a:p>
                    <a:p>
                      <a:pPr marL="0" marR="0">
                        <a:spcBef>
                          <a:spcPts val="0"/>
                        </a:spcBef>
                        <a:spcAft>
                          <a:spcPts val="0"/>
                        </a:spcAft>
                      </a:pPr>
                      <a:r>
                        <a:rPr lang="en-US" sz="1200" kern="150">
                          <a:effectLst/>
                        </a:rPr>
                        <a:t>2- press edit button</a:t>
                      </a:r>
                    </a:p>
                    <a:p>
                      <a:pPr marL="0" marR="0">
                        <a:spcBef>
                          <a:spcPts val="0"/>
                        </a:spcBef>
                        <a:spcAft>
                          <a:spcPts val="0"/>
                        </a:spcAft>
                      </a:pPr>
                      <a:r>
                        <a:rPr lang="en-US" sz="1200" kern="150">
                          <a:effectLst/>
                        </a:rPr>
                        <a:t>3- Update data</a:t>
                      </a:r>
                    </a:p>
                    <a:p>
                      <a:pPr marL="0" marR="0">
                        <a:spcBef>
                          <a:spcPts val="0"/>
                        </a:spcBef>
                        <a:spcAft>
                          <a:spcPts val="0"/>
                        </a:spcAft>
                      </a:pPr>
                      <a:r>
                        <a:rPr lang="en-US" sz="1200" kern="150">
                          <a:effectLst/>
                        </a:rPr>
                        <a:t>4- click on update</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The data will be updated in the database</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0250647"/>
              </p:ext>
            </p:extLst>
          </p:nvPr>
        </p:nvGraphicFramePr>
        <p:xfrm>
          <a:off x="471488" y="5180980"/>
          <a:ext cx="5915025" cy="1828800"/>
        </p:xfrm>
        <a:graphic>
          <a:graphicData uri="http://schemas.openxmlformats.org/drawingml/2006/table">
            <a:tbl>
              <a:tblPr>
                <a:tableStyleId>{5C22544A-7EE6-4342-B048-85BDC9FD1C3A}</a:tableStyleId>
              </a:tblPr>
              <a:tblGrid>
                <a:gridCol w="1766228"/>
                <a:gridCol w="4148797"/>
              </a:tblGrid>
              <a:tr h="176623">
                <a:tc>
                  <a:txBody>
                    <a:bodyPr/>
                    <a:lstStyle/>
                    <a:p>
                      <a:pPr marL="0" marR="0">
                        <a:spcBef>
                          <a:spcPts val="0"/>
                        </a:spcBef>
                        <a:spcAft>
                          <a:spcPts val="0"/>
                        </a:spcAft>
                      </a:pPr>
                      <a:r>
                        <a:rPr lang="en-US" sz="1200" kern="150" dirty="0" smtClean="0">
                          <a:effectLst/>
                        </a:rPr>
                        <a:t>6-Use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View category and exercises</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dirty="0">
                          <a:effectLst/>
                        </a:rPr>
                        <a:t>Actors</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p>
                    <a:p>
                      <a:pPr marL="0" marR="0">
                        <a:spcBef>
                          <a:spcPts val="0"/>
                        </a:spcBef>
                        <a:spcAft>
                          <a:spcPts val="0"/>
                        </a:spcAft>
                      </a:pPr>
                      <a:r>
                        <a:rPr lang="en-US" sz="1200" kern="150">
                          <a:effectLst/>
                        </a:rPr>
                        <a:t>Coach</a:t>
                      </a:r>
                    </a:p>
                    <a:p>
                      <a:pPr marL="0" marR="0">
                        <a:spcBef>
                          <a:spcPts val="0"/>
                        </a:spcBef>
                        <a:spcAft>
                          <a:spcPts val="0"/>
                        </a:spcAft>
                      </a:pPr>
                      <a:r>
                        <a:rPr lang="en-US" sz="1200" kern="150">
                          <a:effectLst/>
                        </a:rPr>
                        <a:t>admin</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529868">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profile</a:t>
                      </a:r>
                    </a:p>
                    <a:p>
                      <a:pPr marL="0" marR="0">
                        <a:spcBef>
                          <a:spcPts val="0"/>
                        </a:spcBef>
                        <a:spcAft>
                          <a:spcPts val="0"/>
                        </a:spcAft>
                      </a:pPr>
                      <a:r>
                        <a:rPr lang="en-US" sz="1200" kern="150">
                          <a:effectLst/>
                        </a:rPr>
                        <a:t>2- Select a specific category</a:t>
                      </a:r>
                    </a:p>
                    <a:p>
                      <a:pPr marL="0" marR="0">
                        <a:spcBef>
                          <a:spcPts val="0"/>
                        </a:spcBef>
                        <a:spcAft>
                          <a:spcPts val="0"/>
                        </a:spcAft>
                      </a:pPr>
                      <a:r>
                        <a:rPr lang="en-US" sz="1200" kern="150">
                          <a:effectLst/>
                        </a:rPr>
                        <a:t>3- Show all exercises</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Alternative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17662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The category and exercises will be displayed</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55789375"/>
              </p:ext>
            </p:extLst>
          </p:nvPr>
        </p:nvGraphicFramePr>
        <p:xfrm>
          <a:off x="471488" y="7122674"/>
          <a:ext cx="5915025" cy="1828800"/>
        </p:xfrm>
        <a:graphic>
          <a:graphicData uri="http://schemas.openxmlformats.org/drawingml/2006/table">
            <a:tbl>
              <a:tblPr>
                <a:tableStyleId>{5C22544A-7EE6-4342-B048-85BDC9FD1C3A}</a:tableStyleId>
              </a:tblPr>
              <a:tblGrid>
                <a:gridCol w="1767328"/>
                <a:gridCol w="4147697"/>
              </a:tblGrid>
              <a:tr h="176733">
                <a:tc>
                  <a:txBody>
                    <a:bodyPr/>
                    <a:lstStyle/>
                    <a:p>
                      <a:pPr marL="0" marR="0">
                        <a:spcBef>
                          <a:spcPts val="0"/>
                        </a:spcBef>
                        <a:spcAft>
                          <a:spcPts val="0"/>
                        </a:spcAft>
                      </a:pPr>
                      <a:r>
                        <a:rPr lang="en-US" sz="1200" kern="150" dirty="0" smtClean="0">
                          <a:effectLst/>
                        </a:rPr>
                        <a:t>7-Use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Follow people</a:t>
                      </a:r>
                      <a:endParaRPr lang="en-US" sz="1200" kern="150">
                        <a:effectLst/>
                        <a:latin typeface="Liberation Serif"/>
                        <a:ea typeface="Noto Sans CJK SC Regular"/>
                        <a:cs typeface="FreeSans"/>
                      </a:endParaRPr>
                    </a:p>
                  </a:txBody>
                  <a:tcPr marL="0" marR="0" marT="0" marB="0"/>
                </a:tc>
              </a:tr>
              <a:tr h="53019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Admin</a:t>
                      </a:r>
                    </a:p>
                    <a:p>
                      <a:pPr marL="0" marR="0">
                        <a:spcBef>
                          <a:spcPts val="0"/>
                        </a:spcBef>
                        <a:spcAft>
                          <a:spcPts val="0"/>
                        </a:spcAft>
                      </a:pPr>
                      <a:r>
                        <a:rPr lang="en-US" sz="1200" kern="150">
                          <a:effectLst/>
                        </a:rPr>
                        <a:t>User</a:t>
                      </a:r>
                    </a:p>
                    <a:p>
                      <a:pPr marL="0" marR="0">
                        <a:spcBef>
                          <a:spcPts val="0"/>
                        </a:spcBef>
                        <a:spcAft>
                          <a:spcPts val="0"/>
                        </a:spcAft>
                      </a:pPr>
                      <a:r>
                        <a:rPr lang="en-US" sz="1200" kern="150">
                          <a:effectLst/>
                        </a:rPr>
                        <a:t>Coach</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353466">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a user`s peofile</a:t>
                      </a:r>
                    </a:p>
                    <a:p>
                      <a:pPr marL="0" marR="0">
                        <a:spcBef>
                          <a:spcPts val="0"/>
                        </a:spcBef>
                        <a:spcAft>
                          <a:spcPts val="0"/>
                        </a:spcAft>
                      </a:pPr>
                      <a:r>
                        <a:rPr lang="en-US" sz="1200" kern="150">
                          <a:effectLst/>
                        </a:rPr>
                        <a:t>2- follow user</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Alternative flow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I can see all activites and posts of this user</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 </a:t>
                      </a:r>
                      <a:endParaRPr lang="en-US" sz="1200" kern="150" dirty="0">
                        <a:effectLst/>
                        <a:latin typeface="Liberation Serif"/>
                        <a:ea typeface="Noto Sans CJK SC Regular"/>
                        <a:cs typeface="FreeSans"/>
                      </a:endParaRPr>
                    </a:p>
                  </a:txBody>
                  <a:tcPr marL="0" marR="0" marT="0" marB="0"/>
                </a:tc>
              </a:tr>
            </a:tbl>
          </a:graphicData>
        </a:graphic>
      </p:graphicFrame>
    </p:spTree>
    <p:extLst>
      <p:ext uri="{BB962C8B-B14F-4D97-AF65-F5344CB8AC3E}">
        <p14:creationId xmlns:p14="http://schemas.microsoft.com/office/powerpoint/2010/main" val="333553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B2CFC5-B223-4C06-85E6-456655F32086}"/>
              </a:ext>
            </a:extLst>
          </p:cNvPr>
          <p:cNvSpPr>
            <a:spLocks noGrp="1"/>
          </p:cNvSpPr>
          <p:nvPr>
            <p:ph type="sldNum" sz="quarter" idx="12"/>
          </p:nvPr>
        </p:nvSpPr>
        <p:spPr/>
        <p:txBody>
          <a:bodyPr/>
          <a:lstStyle/>
          <a:p>
            <a:fld id="{C62738F0-FE43-43DC-A3B5-EDC7A5D63182}" type="slidenum">
              <a:rPr lang="en-US" smtClean="0"/>
              <a:t>34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689848677"/>
              </p:ext>
            </p:extLst>
          </p:nvPr>
        </p:nvGraphicFramePr>
        <p:xfrm>
          <a:off x="471488" y="1114720"/>
          <a:ext cx="5915025" cy="2182266"/>
        </p:xfrm>
        <a:graphic>
          <a:graphicData uri="http://schemas.openxmlformats.org/drawingml/2006/table">
            <a:tbl>
              <a:tblPr>
                <a:tableStyleId>{5C22544A-7EE6-4342-B048-85BDC9FD1C3A}</a:tableStyleId>
              </a:tblPr>
              <a:tblGrid>
                <a:gridCol w="1767328"/>
                <a:gridCol w="4147697"/>
              </a:tblGrid>
              <a:tr h="176733">
                <a:tc>
                  <a:txBody>
                    <a:bodyPr/>
                    <a:lstStyle/>
                    <a:p>
                      <a:pPr marL="0" marR="0">
                        <a:spcBef>
                          <a:spcPts val="0"/>
                        </a:spcBef>
                        <a:spcAft>
                          <a:spcPts val="0"/>
                        </a:spcAft>
                      </a:pPr>
                      <a:r>
                        <a:rPr lang="en-US" sz="1200" kern="150" dirty="0" smtClean="0">
                          <a:effectLst/>
                        </a:rPr>
                        <a:t>8-Use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Add post</a:t>
                      </a:r>
                      <a:endParaRPr lang="en-US" sz="1200" kern="150">
                        <a:effectLst/>
                        <a:latin typeface="Liberation Serif"/>
                        <a:ea typeface="Noto Sans CJK SC Regular"/>
                        <a:cs typeface="FreeSans"/>
                      </a:endParaRPr>
                    </a:p>
                  </a:txBody>
                  <a:tcPr marL="0" marR="0" marT="0" marB="0"/>
                </a:tc>
              </a:tr>
              <a:tr h="530198">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p>
                    <a:p>
                      <a:pPr marL="0" marR="0">
                        <a:spcBef>
                          <a:spcPts val="0"/>
                        </a:spcBef>
                        <a:spcAft>
                          <a:spcPts val="0"/>
                        </a:spcAft>
                      </a:pPr>
                      <a:r>
                        <a:rPr lang="en-US" sz="1200" kern="150">
                          <a:effectLst/>
                        </a:rPr>
                        <a:t>Coach</a:t>
                      </a:r>
                    </a:p>
                    <a:p>
                      <a:pPr marL="0" marR="0">
                        <a:spcBef>
                          <a:spcPts val="0"/>
                        </a:spcBef>
                        <a:spcAft>
                          <a:spcPts val="0"/>
                        </a:spcAft>
                      </a:pPr>
                      <a:r>
                        <a:rPr lang="en-US" sz="1200" kern="150">
                          <a:effectLst/>
                        </a:rPr>
                        <a:t>admin</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706931">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control page</a:t>
                      </a:r>
                    </a:p>
                    <a:p>
                      <a:pPr marL="0" marR="0">
                        <a:spcBef>
                          <a:spcPts val="0"/>
                        </a:spcBef>
                        <a:spcAft>
                          <a:spcPts val="0"/>
                        </a:spcAft>
                      </a:pPr>
                      <a:r>
                        <a:rPr lang="en-US" sz="1200" kern="150">
                          <a:effectLst/>
                        </a:rPr>
                        <a:t>2- select post</a:t>
                      </a:r>
                    </a:p>
                    <a:p>
                      <a:pPr marL="0" marR="0">
                        <a:spcBef>
                          <a:spcPts val="0"/>
                        </a:spcBef>
                        <a:spcAft>
                          <a:spcPts val="0"/>
                        </a:spcAft>
                      </a:pPr>
                      <a:r>
                        <a:rPr lang="en-US" sz="1200" kern="150">
                          <a:effectLst/>
                        </a:rPr>
                        <a:t>3-click add post button</a:t>
                      </a:r>
                    </a:p>
                    <a:p>
                      <a:pPr marL="0" marR="0">
                        <a:spcBef>
                          <a:spcPts val="0"/>
                        </a:spcBef>
                        <a:spcAft>
                          <a:spcPts val="0"/>
                        </a:spcAft>
                      </a:pPr>
                      <a:r>
                        <a:rPr lang="en-US" sz="1200" kern="150">
                          <a:effectLst/>
                        </a:rPr>
                        <a:t>3- enter place details</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Alternative flow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353466">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The post will be added in the database and will searched by guest</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10791392"/>
              </p:ext>
            </p:extLst>
          </p:nvPr>
        </p:nvGraphicFramePr>
        <p:xfrm>
          <a:off x="471488" y="3398468"/>
          <a:ext cx="5915025" cy="1645920"/>
        </p:xfrm>
        <a:graphic>
          <a:graphicData uri="http://schemas.openxmlformats.org/drawingml/2006/table">
            <a:tbl>
              <a:tblPr>
                <a:tableStyleId>{5C22544A-7EE6-4342-B048-85BDC9FD1C3A}</a:tableStyleId>
              </a:tblPr>
              <a:tblGrid>
                <a:gridCol w="1767328"/>
                <a:gridCol w="4147697"/>
              </a:tblGrid>
              <a:tr h="168022">
                <a:tc>
                  <a:txBody>
                    <a:bodyPr/>
                    <a:lstStyle/>
                    <a:p>
                      <a:pPr marL="0" marR="0">
                        <a:spcBef>
                          <a:spcPts val="0"/>
                        </a:spcBef>
                        <a:spcAft>
                          <a:spcPts val="0"/>
                        </a:spcAft>
                      </a:pPr>
                      <a:r>
                        <a:rPr lang="en-US" sz="1200" kern="150" dirty="0" smtClean="0">
                          <a:effectLst/>
                        </a:rPr>
                        <a:t>9-Use </a:t>
                      </a:r>
                      <a:r>
                        <a:rPr lang="en-US" sz="1200" kern="150" dirty="0">
                          <a:effectLst/>
                        </a:rPr>
                        <a:t>case</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Show control page</a:t>
                      </a:r>
                      <a:endParaRPr lang="en-US" sz="1200" kern="150">
                        <a:effectLst/>
                        <a:latin typeface="Liberation Serif"/>
                        <a:ea typeface="Noto Sans CJK SC Regular"/>
                        <a:cs typeface="FreeSans"/>
                      </a:endParaRPr>
                    </a:p>
                  </a:txBody>
                  <a:tcPr marL="0" marR="0" marT="0" marB="0"/>
                </a:tc>
              </a:tr>
              <a:tr h="168022">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admin</a:t>
                      </a:r>
                      <a:endParaRPr lang="en-US" sz="1200" kern="150">
                        <a:effectLst/>
                        <a:latin typeface="Liberation Serif"/>
                        <a:ea typeface="Noto Sans CJK SC Regular"/>
                        <a:cs typeface="FreeSans"/>
                      </a:endParaRPr>
                    </a:p>
                  </a:txBody>
                  <a:tcPr marL="0" marR="0" marT="0" marB="0"/>
                </a:tc>
              </a:tr>
              <a:tr h="168022">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168022">
                <a:tc>
                  <a:txBody>
                    <a:bodyPr/>
                    <a:lstStyle/>
                    <a:p>
                      <a:pPr marL="0" marR="0">
                        <a:spcBef>
                          <a:spcPts val="0"/>
                        </a:spcBef>
                        <a:spcAft>
                          <a:spcPts val="0"/>
                        </a:spcAft>
                      </a:pPr>
                      <a:r>
                        <a:rPr lang="en-US" sz="1200" kern="150">
                          <a:effectLst/>
                        </a:rPr>
                        <a:t>Basic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control page</a:t>
                      </a:r>
                      <a:endParaRPr lang="en-US" sz="1200" kern="150">
                        <a:effectLst/>
                        <a:latin typeface="Liberation Serif"/>
                        <a:ea typeface="Noto Sans CJK SC Regular"/>
                        <a:cs typeface="FreeSans"/>
                      </a:endParaRPr>
                    </a:p>
                  </a:txBody>
                  <a:tcPr marL="0" marR="0" marT="0" marB="0"/>
                </a:tc>
              </a:tr>
              <a:tr h="168022">
                <a:tc>
                  <a:txBody>
                    <a:bodyPr/>
                    <a:lstStyle/>
                    <a:p>
                      <a:pPr marL="0" marR="0">
                        <a:spcBef>
                          <a:spcPts val="0"/>
                        </a:spcBef>
                        <a:spcAft>
                          <a:spcPts val="0"/>
                        </a:spcAft>
                      </a:pPr>
                      <a:r>
                        <a:rPr lang="en-US" sz="1200" kern="150">
                          <a:effectLst/>
                        </a:rPr>
                        <a:t>Alternative flow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672088">
                <a:tc>
                  <a:txBody>
                    <a:bodyPr/>
                    <a:lstStyle/>
                    <a:p>
                      <a:pPr marL="0" marR="0">
                        <a:spcBef>
                          <a:spcPts val="0"/>
                        </a:spcBef>
                        <a:spcAft>
                          <a:spcPts val="0"/>
                        </a:spcAft>
                      </a:pPr>
                      <a:r>
                        <a:rPr lang="en-US" sz="1200" kern="150">
                          <a:effectLst/>
                        </a:rPr>
                        <a:t>Post 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Show places status and names</a:t>
                      </a:r>
                    </a:p>
                    <a:p>
                      <a:pPr marL="0" marR="0">
                        <a:spcBef>
                          <a:spcPts val="0"/>
                        </a:spcBef>
                        <a:spcAft>
                          <a:spcPts val="0"/>
                        </a:spcAft>
                      </a:pPr>
                      <a:r>
                        <a:rPr lang="en-US" sz="1200" kern="0" dirty="0">
                          <a:effectLst/>
                        </a:rPr>
                        <a:t>Update app welcoming data</a:t>
                      </a:r>
                      <a:endParaRPr lang="en-US" sz="1200" kern="150" dirty="0">
                        <a:effectLst/>
                      </a:endParaRPr>
                    </a:p>
                    <a:p>
                      <a:pPr marL="0" marR="0">
                        <a:spcBef>
                          <a:spcPts val="0"/>
                        </a:spcBef>
                        <a:spcAft>
                          <a:spcPts val="0"/>
                        </a:spcAft>
                      </a:pPr>
                      <a:r>
                        <a:rPr lang="en-US" sz="1200" kern="0" dirty="0">
                          <a:effectLst/>
                        </a:rPr>
                        <a:t>Add category</a:t>
                      </a:r>
                      <a:endParaRPr lang="en-US" sz="1200" kern="150" dirty="0">
                        <a:effectLst/>
                      </a:endParaRPr>
                    </a:p>
                    <a:p>
                      <a:pPr marL="0" marR="0">
                        <a:spcBef>
                          <a:spcPts val="0"/>
                        </a:spcBef>
                        <a:spcAft>
                          <a:spcPts val="0"/>
                        </a:spcAft>
                      </a:pPr>
                      <a:r>
                        <a:rPr lang="en-US" sz="1200" kern="0" dirty="0">
                          <a:effectLst/>
                        </a:rPr>
                        <a:t>Verify people</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66572980"/>
              </p:ext>
            </p:extLst>
          </p:nvPr>
        </p:nvGraphicFramePr>
        <p:xfrm>
          <a:off x="471488" y="5171953"/>
          <a:ext cx="5915025" cy="1463040"/>
        </p:xfrm>
        <a:graphic>
          <a:graphicData uri="http://schemas.openxmlformats.org/drawingml/2006/table">
            <a:tbl>
              <a:tblPr>
                <a:tableStyleId>{5C22544A-7EE6-4342-B048-85BDC9FD1C3A}</a:tableStyleId>
              </a:tblPr>
              <a:tblGrid>
                <a:gridCol w="1767328"/>
                <a:gridCol w="4147697"/>
              </a:tblGrid>
              <a:tr h="176733">
                <a:tc>
                  <a:txBody>
                    <a:bodyPr/>
                    <a:lstStyle/>
                    <a:p>
                      <a:pPr marL="0" marR="0">
                        <a:spcBef>
                          <a:spcPts val="0"/>
                        </a:spcBef>
                        <a:spcAft>
                          <a:spcPts val="0"/>
                        </a:spcAft>
                      </a:pPr>
                      <a:r>
                        <a:rPr lang="en-US" sz="1200" kern="150" dirty="0" smtClean="0">
                          <a:effectLst/>
                        </a:rPr>
                        <a:t>10-Use </a:t>
                      </a:r>
                      <a:r>
                        <a:rPr lang="en-US" sz="1200" kern="150" dirty="0">
                          <a:effectLst/>
                        </a:rPr>
                        <a:t>case                                    </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View profile</a:t>
                      </a:r>
                      <a:endParaRPr lang="en-US" sz="1200" kern="150" dirty="0">
                        <a:effectLst/>
                        <a:latin typeface="Liberation Serif"/>
                        <a:ea typeface="Noto Sans CJK SC Regular"/>
                        <a:cs typeface="FreeSans"/>
                      </a:endParaRPr>
                    </a:p>
                  </a:txBody>
                  <a:tcPr marL="0" marR="0" marT="0" marB="0"/>
                </a:tc>
              </a:tr>
              <a:tr h="530198">
                <a:tc>
                  <a:txBody>
                    <a:bodyPr/>
                    <a:lstStyle/>
                    <a:p>
                      <a:pPr marL="0" marR="0">
                        <a:spcBef>
                          <a:spcPts val="0"/>
                        </a:spcBef>
                        <a:spcAft>
                          <a:spcPts val="0"/>
                        </a:spcAft>
                      </a:pPr>
                      <a:r>
                        <a:rPr lang="en-US" sz="1200" kern="150" dirty="0">
                          <a:effectLst/>
                        </a:rPr>
                        <a:t>Actors</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User</a:t>
                      </a:r>
                    </a:p>
                    <a:p>
                      <a:pPr marL="0" marR="0">
                        <a:spcBef>
                          <a:spcPts val="0"/>
                        </a:spcBef>
                        <a:spcAft>
                          <a:spcPts val="0"/>
                        </a:spcAft>
                      </a:pPr>
                      <a:r>
                        <a:rPr lang="en-US" sz="1200" kern="150" dirty="0">
                          <a:effectLst/>
                        </a:rPr>
                        <a:t>Coach</a:t>
                      </a:r>
                    </a:p>
                    <a:p>
                      <a:pPr marL="0" marR="0">
                        <a:spcBef>
                          <a:spcPts val="0"/>
                        </a:spcBef>
                        <a:spcAft>
                          <a:spcPts val="0"/>
                        </a:spcAft>
                      </a:pPr>
                      <a:r>
                        <a:rPr lang="en-US" sz="1200" kern="150" dirty="0">
                          <a:effectLst/>
                        </a:rPr>
                        <a:t>admin</a:t>
                      </a:r>
                      <a:endParaRPr lang="en-US" sz="1200" kern="150" dirty="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dirty="0">
                          <a:effectLst/>
                        </a:rPr>
                        <a:t>Precondition</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dirty="0">
                          <a:effectLst/>
                        </a:rPr>
                        <a:t>Basic flow</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1-open profile</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dirty="0">
                          <a:effectLst/>
                        </a:rPr>
                        <a:t>Alternative flow                           </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The user name and pass is wrong so user can't login  </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dirty="0">
                          <a:effectLst/>
                        </a:rPr>
                        <a:t>Post condition</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The profile will be displayed</a:t>
                      </a:r>
                      <a:endParaRPr lang="en-US" sz="1200" kern="150" dirty="0">
                        <a:effectLst/>
                        <a:latin typeface="Liberation Serif"/>
                        <a:ea typeface="Noto Sans CJK SC Regular"/>
                        <a:cs typeface="FreeSans"/>
                      </a:endParaRPr>
                    </a:p>
                  </a:txBody>
                  <a:tcPr marL="0" marR="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36813530"/>
              </p:ext>
            </p:extLst>
          </p:nvPr>
        </p:nvGraphicFramePr>
        <p:xfrm>
          <a:off x="471488" y="6876574"/>
          <a:ext cx="5915025" cy="1463040"/>
        </p:xfrm>
        <a:graphic>
          <a:graphicData uri="http://schemas.openxmlformats.org/drawingml/2006/table">
            <a:tbl>
              <a:tblPr>
                <a:tableStyleId>{5C22544A-7EE6-4342-B048-85BDC9FD1C3A}</a:tableStyleId>
              </a:tblPr>
              <a:tblGrid>
                <a:gridCol w="1767328"/>
                <a:gridCol w="4147697"/>
              </a:tblGrid>
              <a:tr h="176733">
                <a:tc>
                  <a:txBody>
                    <a:bodyPr/>
                    <a:lstStyle/>
                    <a:p>
                      <a:pPr marL="0" marR="0">
                        <a:spcBef>
                          <a:spcPts val="0"/>
                        </a:spcBef>
                        <a:spcAft>
                          <a:spcPts val="0"/>
                        </a:spcAft>
                      </a:pPr>
                      <a:r>
                        <a:rPr lang="en-US" sz="1200" kern="150" dirty="0" smtClean="0">
                          <a:effectLst/>
                        </a:rPr>
                        <a:t>11-Use </a:t>
                      </a:r>
                      <a:r>
                        <a:rPr lang="en-US" sz="1200" kern="150" dirty="0">
                          <a:effectLst/>
                        </a:rPr>
                        <a:t>case                                    </a:t>
                      </a:r>
                      <a:endParaRPr lang="en-US" sz="1200" kern="150" dirty="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Enroll to gym plan</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Actors</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User</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Precondition</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logged in</a:t>
                      </a:r>
                      <a:endParaRPr lang="en-US" sz="1200" kern="150">
                        <a:effectLst/>
                        <a:latin typeface="Liberation Serif"/>
                        <a:ea typeface="Noto Sans CJK SC Regular"/>
                        <a:cs typeface="FreeSans"/>
                      </a:endParaRPr>
                    </a:p>
                  </a:txBody>
                  <a:tcPr marL="0" marR="0" marT="0" marB="0"/>
                </a:tc>
              </a:tr>
              <a:tr h="530198">
                <a:tc>
                  <a:txBody>
                    <a:bodyPr/>
                    <a:lstStyle/>
                    <a:p>
                      <a:pPr marL="0" marR="0">
                        <a:spcBef>
                          <a:spcPts val="0"/>
                        </a:spcBef>
                        <a:spcAft>
                          <a:spcPts val="0"/>
                        </a:spcAft>
                      </a:pPr>
                      <a:r>
                        <a:rPr lang="en-US" sz="1200" kern="150">
                          <a:effectLst/>
                        </a:rPr>
                        <a:t>Basi1c flow</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1- open gym plans page</a:t>
                      </a:r>
                    </a:p>
                    <a:p>
                      <a:pPr marL="0" marR="0">
                        <a:spcBef>
                          <a:spcPts val="0"/>
                        </a:spcBef>
                        <a:spcAft>
                          <a:spcPts val="0"/>
                        </a:spcAft>
                      </a:pPr>
                      <a:r>
                        <a:rPr lang="en-US" sz="1200" kern="150">
                          <a:effectLst/>
                        </a:rPr>
                        <a:t>2- Select a specific gym plans</a:t>
                      </a:r>
                    </a:p>
                    <a:p>
                      <a:pPr marL="0" marR="0">
                        <a:spcBef>
                          <a:spcPts val="0"/>
                        </a:spcBef>
                        <a:spcAft>
                          <a:spcPts val="0"/>
                        </a:spcAft>
                      </a:pPr>
                      <a:r>
                        <a:rPr lang="en-US" sz="1200" kern="150">
                          <a:effectLst/>
                        </a:rPr>
                        <a:t>3- Fill the form</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Alternative flow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a:effectLst/>
                        </a:rPr>
                        <a:t> </a:t>
                      </a:r>
                      <a:endParaRPr lang="en-US" sz="1200" kern="150">
                        <a:effectLst/>
                        <a:latin typeface="Liberation Serif"/>
                        <a:ea typeface="Noto Sans CJK SC Regular"/>
                        <a:cs typeface="FreeSans"/>
                      </a:endParaRPr>
                    </a:p>
                  </a:txBody>
                  <a:tcPr marL="0" marR="0" marT="0" marB="0"/>
                </a:tc>
              </a:tr>
              <a:tr h="176733">
                <a:tc>
                  <a:txBody>
                    <a:bodyPr/>
                    <a:lstStyle/>
                    <a:p>
                      <a:pPr marL="0" marR="0">
                        <a:spcBef>
                          <a:spcPts val="0"/>
                        </a:spcBef>
                        <a:spcAft>
                          <a:spcPts val="0"/>
                        </a:spcAft>
                      </a:pPr>
                      <a:r>
                        <a:rPr lang="en-US" sz="1200" kern="150">
                          <a:effectLst/>
                        </a:rPr>
                        <a:t>Post condition   </a:t>
                      </a:r>
                      <a:endParaRPr lang="en-US" sz="1200" kern="150">
                        <a:effectLst/>
                        <a:latin typeface="Liberation Serif"/>
                        <a:ea typeface="Noto Sans CJK SC Regular"/>
                        <a:cs typeface="FreeSans"/>
                      </a:endParaRPr>
                    </a:p>
                  </a:txBody>
                  <a:tcPr marL="0" marR="0" marT="0" marB="0"/>
                </a:tc>
                <a:tc>
                  <a:txBody>
                    <a:bodyPr/>
                    <a:lstStyle/>
                    <a:p>
                      <a:pPr marL="0" marR="0">
                        <a:spcBef>
                          <a:spcPts val="0"/>
                        </a:spcBef>
                        <a:spcAft>
                          <a:spcPts val="0"/>
                        </a:spcAft>
                      </a:pPr>
                      <a:r>
                        <a:rPr lang="en-US" sz="1200" kern="150" dirty="0">
                          <a:effectLst/>
                        </a:rPr>
                        <a:t>The reservation notification will be sent to coach</a:t>
                      </a:r>
                      <a:endParaRPr lang="en-US" sz="1200" kern="150" dirty="0">
                        <a:effectLst/>
                        <a:latin typeface="Liberation Serif"/>
                        <a:ea typeface="Noto Sans CJK SC Regular"/>
                        <a:cs typeface="FreeSans"/>
                      </a:endParaRPr>
                    </a:p>
                  </a:txBody>
                  <a:tcPr marL="0" marR="0" marT="0" marB="0"/>
                </a:tc>
              </a:tr>
            </a:tbl>
          </a:graphicData>
        </a:graphic>
      </p:graphicFrame>
    </p:spTree>
    <p:extLst>
      <p:ext uri="{BB962C8B-B14F-4D97-AF65-F5344CB8AC3E}">
        <p14:creationId xmlns:p14="http://schemas.microsoft.com/office/powerpoint/2010/main" val="547126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A822702-C563-4B38-8EEA-4F89BF76D676}"/>
              </a:ext>
            </a:extLst>
          </p:cNvPr>
          <p:cNvSpPr>
            <a:spLocks noGrp="1"/>
          </p:cNvSpPr>
          <p:nvPr>
            <p:ph type="sldNum" sz="quarter" idx="12"/>
          </p:nvPr>
        </p:nvSpPr>
        <p:spPr/>
        <p:txBody>
          <a:bodyPr/>
          <a:lstStyle/>
          <a:p>
            <a:fld id="{C62738F0-FE43-43DC-A3B5-EDC7A5D63182}" type="slidenum">
              <a:rPr lang="en-US" smtClean="0"/>
              <a:t>35</a:t>
            </a:fld>
            <a:endParaRPr lang="en-US"/>
          </a:p>
        </p:txBody>
      </p:sp>
      <p:sp>
        <p:nvSpPr>
          <p:cNvPr id="3" name="مربع نص 2">
            <a:extLst>
              <a:ext uri="{FF2B5EF4-FFF2-40B4-BE49-F238E27FC236}">
                <a16:creationId xmlns="" xmlns:a16="http://schemas.microsoft.com/office/drawing/2014/main" id="{67F2AC0E-956C-46D5-9F21-FAA550ABD246}"/>
              </a:ext>
            </a:extLst>
          </p:cNvPr>
          <p:cNvSpPr txBox="1"/>
          <p:nvPr/>
        </p:nvSpPr>
        <p:spPr>
          <a:xfrm>
            <a:off x="214313" y="1240958"/>
            <a:ext cx="6376987" cy="80018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1800" b="1" dirty="0" smtClean="0">
                <a:effectLst/>
                <a:latin typeface="Times New Roman" panose="02020603050405020304" pitchFamily="18" charset="0"/>
                <a:ea typeface="Calibri" panose="020F0502020204030204" pitchFamily="34" charset="0"/>
                <a:cs typeface="Arial" panose="020B0604020202020204" pitchFamily="34" charset="0"/>
              </a:rPr>
              <a:t>2.3.5 </a:t>
            </a:r>
            <a:r>
              <a:rPr lang="en-US" sz="1800" b="1" dirty="0">
                <a:effectLst/>
                <a:latin typeface="Times New Roman" panose="02020603050405020304" pitchFamily="18" charset="0"/>
                <a:ea typeface="Calibri" panose="020F0502020204030204" pitchFamily="34" charset="0"/>
                <a:cs typeface="Arial" panose="020B0604020202020204" pitchFamily="34" charset="0"/>
              </a:rPr>
              <a:t>Non-Functional Requirements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2000" b="1" dirty="0" smtClean="0">
                <a:effectLst/>
                <a:latin typeface="Times New Roman" panose="02020603050405020304" pitchFamily="18" charset="0"/>
                <a:ea typeface="Calibri" panose="020F0502020204030204" pitchFamily="34" charset="0"/>
                <a:cs typeface="Arial" panose="020B0604020202020204" pitchFamily="34" charset="0"/>
              </a:rPr>
              <a:t>Availability</a:t>
            </a:r>
            <a:r>
              <a:rPr lang="en-US" sz="1800" b="1" dirty="0" smtClean="0">
                <a:effectLst/>
                <a:latin typeface="Times New Roman" panose="02020603050405020304" pitchFamily="18" charset="0"/>
                <a:ea typeface="Calibri" panose="020F0502020204030204" pitchFamily="34" charset="0"/>
                <a:cs typeface="Arial" panose="020B0604020202020204" pitchFamily="34" charset="0"/>
              </a:rPr>
              <a:t>:</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user will be able to use the application at any time, can record his data even if no internet, that data will be recorded to the mobile’s cache and it’ll be sent again to the database when the internet is available.</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User’ data cannot be showed \updated without an internet connection.</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locating cannot work without an internet connection and GPS.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Small storage for the users’ data is required, if no storage is available, the user shall be notified that data they will add will be lost or cannot be shown.</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Under bad circumstances, the application shall present a user with notification informing them that the system is unavailable</a:t>
            </a:r>
            <a:r>
              <a:rPr lang="en-US" sz="1800" dirty="0" smtClean="0">
                <a:latin typeface="Times New Roman" panose="02020603050405020304" pitchFamily="18" charset="0"/>
                <a:ea typeface="Calibri" panose="020F0502020204030204" pitchFamily="34" charset="0"/>
                <a:cs typeface="Arial" panose="020B0604020202020204" pitchFamily="34" charset="0"/>
              </a:rPr>
              <a:t>.</a:t>
            </a: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 </a:t>
            </a:r>
            <a:r>
              <a:rPr lang="en-US" sz="2000" b="1" dirty="0" smtClean="0">
                <a:latin typeface="Calibri" panose="020F0502020204030204" pitchFamily="34" charset="0"/>
                <a:ea typeface="Calibri" panose="020F0502020204030204" pitchFamily="34" charset="0"/>
                <a:cs typeface="Arial" panose="020B0604020202020204" pitchFamily="34" charset="0"/>
              </a:rPr>
              <a:t>Maintainability</a:t>
            </a:r>
            <a:r>
              <a:rPr lang="en-US" sz="1800" b="1" dirty="0" smtClean="0">
                <a:latin typeface="Calibri" panose="020F0502020204030204" pitchFamily="34" charset="0"/>
                <a:ea typeface="Calibri" panose="020F0502020204030204" pitchFamily="34" charset="0"/>
                <a:cs typeface="Arial" panose="020B0604020202020204" pitchFamily="34" charset="0"/>
              </a:rPr>
              <a:t>:</a:t>
            </a:r>
            <a:endParaRPr lang="en-US" sz="18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o If the application is under maintenance, we’ll firstly inform the users via notification if it will affect any vital function, then the existed data of the user </a:t>
            </a: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shall remain saved aside but the newly added data won’t be added till the maintained is over.</a:t>
            </a: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o Any new feature must not impact any of the dashboard functions.</a:t>
            </a: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o The customer service manager shall analyze 95% of the problem reports within 2 hours and repaired within 2 days.</a:t>
            </a:r>
          </a:p>
          <a:p>
            <a:pPr>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Arial" panose="020B0604020202020204" pitchFamily="34" charset="0"/>
              </a:rPr>
              <a:t>o The system shall not be shut down for maintenance more than once in a 48‐hour period.</a:t>
            </a:r>
          </a:p>
          <a:p>
            <a:pP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6712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4CD96E4-6840-4789-BD9E-F9CECFD8C81C}"/>
              </a:ext>
            </a:extLst>
          </p:cNvPr>
          <p:cNvSpPr>
            <a:spLocks noGrp="1"/>
          </p:cNvSpPr>
          <p:nvPr>
            <p:ph type="sldNum" sz="quarter" idx="12"/>
          </p:nvPr>
        </p:nvSpPr>
        <p:spPr/>
        <p:txBody>
          <a:bodyPr/>
          <a:lstStyle/>
          <a:p>
            <a:fld id="{C62738F0-FE43-43DC-A3B5-EDC7A5D63182}" type="slidenum">
              <a:rPr lang="en-US" smtClean="0"/>
              <a:t>36</a:t>
            </a:fld>
            <a:endParaRPr lang="en-US"/>
          </a:p>
        </p:txBody>
      </p:sp>
      <p:sp>
        <p:nvSpPr>
          <p:cNvPr id="3" name="مربع نص 2">
            <a:extLst>
              <a:ext uri="{FF2B5EF4-FFF2-40B4-BE49-F238E27FC236}">
                <a16:creationId xmlns="" xmlns:a16="http://schemas.microsoft.com/office/drawing/2014/main" id="{C2B8C142-80F1-4A6F-A7EA-9DAB4DA42726}"/>
              </a:ext>
            </a:extLst>
          </p:cNvPr>
          <p:cNvSpPr txBox="1"/>
          <p:nvPr/>
        </p:nvSpPr>
        <p:spPr>
          <a:xfrm>
            <a:off x="206639" y="1176009"/>
            <a:ext cx="6532827" cy="71127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 </a:t>
            </a:r>
            <a:r>
              <a:rPr lang="en-US" sz="2000" b="1" dirty="0" smtClean="0">
                <a:latin typeface="Times New Roman" panose="02020603050405020304" pitchFamily="18" charset="0"/>
                <a:ea typeface="Calibri" panose="020F0502020204030204" pitchFamily="34" charset="0"/>
                <a:cs typeface="Arial" panose="020B0604020202020204" pitchFamily="34" charset="0"/>
              </a:rPr>
              <a:t>Security</a:t>
            </a:r>
            <a:r>
              <a:rPr lang="en-US" sz="1800" b="1" dirty="0" smtClean="0">
                <a:latin typeface="Times New Roman" panose="02020603050405020304" pitchFamily="18" charset="0"/>
                <a:ea typeface="Calibri" panose="020F0502020204030204" pitchFamily="34" charset="0"/>
                <a:cs typeface="Arial" panose="020B0604020202020204" pitchFamily="34" charset="0"/>
              </a:rPr>
              <a:t>:</a:t>
            </a: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Any unauthorized access to the application is denied, no one can use the application without creating an authorized account.</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All the </a:t>
            </a:r>
            <a:r>
              <a:rPr lang="en-US" sz="1800" dirty="0" err="1">
                <a:latin typeface="Times New Roman" panose="02020603050405020304" pitchFamily="18" charset="0"/>
                <a:ea typeface="Calibri" panose="020F0502020204030204" pitchFamily="34" charset="0"/>
                <a:cs typeface="Arial" panose="020B0604020202020204" pitchFamily="34" charset="0"/>
              </a:rPr>
              <a:t>userss</a:t>
            </a:r>
            <a:r>
              <a:rPr lang="en-US" sz="1800" dirty="0">
                <a:latin typeface="Times New Roman" panose="02020603050405020304" pitchFamily="18" charset="0"/>
                <a:ea typeface="Calibri" panose="020F0502020204030204" pitchFamily="34" charset="0"/>
                <a:cs typeface="Arial" panose="020B0604020202020204" pitchFamily="34" charset="0"/>
              </a:rPr>
              <a:t> are verified.</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Authentication and authorization made for every role of registered users.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User’ data cannot be shown to other users, or any non-given access coach.</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Passwords shall never be viewable at the point of entry or at any other time.</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access permissions for any data may only be changed by the application developers.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access that the coach has on the user’s data may be only changed by the coach or the patient. </a:t>
            </a:r>
            <a:endParaRPr lang="en-US" sz="1800" dirty="0" smtClean="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smtClean="0">
                <a:latin typeface="Times New Roman" panose="02020603050405020304" pitchFamily="18" charset="0"/>
                <a:ea typeface="Calibri" panose="020F0502020204030204" pitchFamily="34" charset="0"/>
                <a:cs typeface="Arial" panose="020B0604020202020204" pitchFamily="34" charset="0"/>
              </a:rPr>
              <a:t>• </a:t>
            </a:r>
            <a:r>
              <a:rPr lang="en-US" sz="2000" b="1" dirty="0" smtClean="0">
                <a:latin typeface="Times New Roman" panose="02020603050405020304" pitchFamily="18" charset="0"/>
                <a:ea typeface="Calibri" panose="020F0502020204030204" pitchFamily="34" charset="0"/>
                <a:cs typeface="Arial" panose="020B0604020202020204" pitchFamily="34" charset="0"/>
              </a:rPr>
              <a:t>Usability</a:t>
            </a:r>
            <a:r>
              <a:rPr lang="en-US" sz="1800" b="1" dirty="0" smtClean="0">
                <a:latin typeface="Times New Roman" panose="02020603050405020304" pitchFamily="18" charset="0"/>
                <a:ea typeface="Calibri" panose="020F0502020204030204" pitchFamily="34" charset="0"/>
                <a:cs typeface="Arial" panose="020B0604020202020204" pitchFamily="34" charset="0"/>
              </a:rPr>
              <a:t>:</a:t>
            </a: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user will have mini training tips on the first time he uses the app.</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user can add his data within 3 clicks, which will take no time to submit.</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accessibility of interface is very important since old people are likely to use the app, so that we followed Google material design, colors and fonts.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application shall be easy to use by adult members (age 18 to 80).</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All the main tasks are shown in the dashboard with a different colors, all the buttons are oblivious.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725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77CB7C8-7CCB-4841-93D9-F76B82639422}"/>
              </a:ext>
            </a:extLst>
          </p:cNvPr>
          <p:cNvSpPr>
            <a:spLocks noGrp="1"/>
          </p:cNvSpPr>
          <p:nvPr>
            <p:ph type="sldNum" sz="quarter" idx="12"/>
          </p:nvPr>
        </p:nvSpPr>
        <p:spPr/>
        <p:txBody>
          <a:bodyPr/>
          <a:lstStyle/>
          <a:p>
            <a:fld id="{C62738F0-FE43-43DC-A3B5-EDC7A5D63182}" type="slidenum">
              <a:rPr lang="en-US" smtClean="0"/>
              <a:t>37</a:t>
            </a:fld>
            <a:endParaRPr lang="en-US"/>
          </a:p>
        </p:txBody>
      </p:sp>
      <p:sp>
        <p:nvSpPr>
          <p:cNvPr id="3" name="مربع نص 2">
            <a:extLst>
              <a:ext uri="{FF2B5EF4-FFF2-40B4-BE49-F238E27FC236}">
                <a16:creationId xmlns="" xmlns:a16="http://schemas.microsoft.com/office/drawing/2014/main" id="{E6DE3233-0C81-49AB-81E7-4CCFAC410B59}"/>
              </a:ext>
            </a:extLst>
          </p:cNvPr>
          <p:cNvSpPr txBox="1"/>
          <p:nvPr/>
        </p:nvSpPr>
        <p:spPr>
          <a:xfrm>
            <a:off x="251795" y="1130853"/>
            <a:ext cx="6376987" cy="80018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 </a:t>
            </a:r>
            <a:r>
              <a:rPr lang="en-US" sz="2000" b="1" dirty="0" smtClean="0">
                <a:latin typeface="Times New Roman" panose="02020603050405020304" pitchFamily="18" charset="0"/>
                <a:ea typeface="Calibri" panose="020F0502020204030204" pitchFamily="34" charset="0"/>
                <a:cs typeface="Arial" panose="020B0604020202020204" pitchFamily="34" charset="0"/>
              </a:rPr>
              <a:t>Flexibility</a:t>
            </a:r>
            <a:r>
              <a:rPr lang="en-US" sz="1800" b="1" dirty="0" smtClean="0">
                <a:latin typeface="Times New Roman" panose="02020603050405020304" pitchFamily="18" charset="0"/>
                <a:ea typeface="Calibri" panose="020F0502020204030204" pitchFamily="34" charset="0"/>
                <a:cs typeface="Arial" panose="020B0604020202020204" pitchFamily="34" charset="0"/>
              </a:rPr>
              <a:t>:</a:t>
            </a: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No piece of text that might be displayed to a user shall reside in program source code. Every piece of text that a user might see must be modifiable without changing source code.</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Users can edit or modify their data any time.</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Users’ records shall be suitable for use by any specialized Coach in any country</a:t>
            </a:r>
            <a:r>
              <a:rPr lang="en-US" sz="1800" dirty="0" smtClean="0">
                <a:latin typeface="Times New Roman" panose="02020603050405020304" pitchFamily="18" charset="0"/>
                <a:ea typeface="Calibri" panose="020F0502020204030204" pitchFamily="34" charset="0"/>
                <a:cs typeface="Arial" panose="020B0604020202020204" pitchFamily="34" charset="0"/>
              </a:rPr>
              <a:t>.</a:t>
            </a:r>
            <a:endParaRPr lang="en-US" sz="1800"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 </a:t>
            </a:r>
            <a:r>
              <a:rPr lang="en-US" sz="2000" b="1" dirty="0" smtClean="0">
                <a:latin typeface="Times New Roman" panose="02020603050405020304" pitchFamily="18" charset="0"/>
                <a:ea typeface="Calibri" panose="020F0502020204030204" pitchFamily="34" charset="0"/>
                <a:cs typeface="Arial" panose="020B0604020202020204" pitchFamily="34" charset="0"/>
              </a:rPr>
              <a:t>Scalability</a:t>
            </a:r>
            <a:r>
              <a:rPr lang="en-US" sz="1800" b="1" dirty="0" smtClean="0">
                <a:latin typeface="Times New Roman" panose="02020603050405020304" pitchFamily="18" charset="0"/>
                <a:ea typeface="Calibri" panose="020F0502020204030204" pitchFamily="34" charset="0"/>
                <a:cs typeface="Arial" panose="020B0604020202020204" pitchFamily="34" charset="0"/>
              </a:rPr>
              <a:t>:</a:t>
            </a: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application will be updated so it can serve more users (that increases gradually), process more data and do more transactions.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Any added feature or function mustn’t affect the storage massively.</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Time to calculate any data mustn’t increase with users’ number increasing.</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Functions and roles shall be scaled for the number-growth of the users.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support manager shall support unlimited users inquiries</a:t>
            </a:r>
            <a:r>
              <a:rPr lang="en-US" sz="1800" dirty="0" smtClean="0">
                <a:latin typeface="Times New Roman" panose="02020603050405020304" pitchFamily="18" charset="0"/>
                <a:ea typeface="Calibri" panose="020F0502020204030204" pitchFamily="34" charset="0"/>
                <a:cs typeface="Arial" panose="020B0604020202020204" pitchFamily="34" charset="0"/>
              </a:rPr>
              <a:t>.</a:t>
            </a:r>
            <a:endParaRPr lang="en-US" sz="1800"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 </a:t>
            </a:r>
            <a:r>
              <a:rPr lang="en-US" sz="2000" b="1" dirty="0" smtClean="0">
                <a:latin typeface="Times New Roman" panose="02020603050405020304" pitchFamily="18" charset="0"/>
                <a:ea typeface="Calibri" panose="020F0502020204030204" pitchFamily="34" charset="0"/>
                <a:cs typeface="Arial" panose="020B0604020202020204" pitchFamily="34" charset="0"/>
              </a:rPr>
              <a:t>Efficiency</a:t>
            </a:r>
            <a:r>
              <a:rPr lang="en-US" sz="1800" b="1" dirty="0" smtClean="0">
                <a:latin typeface="Times New Roman" panose="02020603050405020304" pitchFamily="18" charset="0"/>
                <a:ea typeface="Calibri" panose="020F0502020204030204" pitchFamily="34" charset="0"/>
                <a:cs typeface="Arial" panose="020B0604020202020204" pitchFamily="34" charset="0"/>
              </a:rPr>
              <a:t>:</a:t>
            </a: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application needs at most 1% percent of the battery usage and at most 80 MB used storage space should available in the phone, which shall be all-unused at high load.</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The application shall be able to handle the entry of users’ records at a minimum rate of 5 per second.</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Any live interaction between a user and the customer services manager shall have a maximum response time of 2 minutes.</a:t>
            </a:r>
          </a:p>
          <a:p>
            <a:pPr>
              <a:lnSpc>
                <a:spcPct val="107000"/>
              </a:lnSpc>
              <a:spcBef>
                <a:spcPts val="0"/>
              </a:spcBef>
              <a:spcAft>
                <a:spcPts val="0"/>
              </a:spcAft>
            </a:pPr>
            <a:r>
              <a:rPr lang="en-US" sz="1800" dirty="0">
                <a:latin typeface="Times New Roman" panose="02020603050405020304" pitchFamily="18" charset="0"/>
                <a:ea typeface="Calibri" panose="020F0502020204030204" pitchFamily="34" charset="0"/>
                <a:cs typeface="Arial" panose="020B0604020202020204" pitchFamily="34" charset="0"/>
              </a:rPr>
              <a:t>o Routine maintenance that is executed while users are active shall not cause any delay of more than 10% from the normal for the users.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16810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2C92C9-1A38-4B04-9E67-9AE0E8983CC4}"/>
              </a:ext>
            </a:extLst>
          </p:cNvPr>
          <p:cNvSpPr>
            <a:spLocks noGrp="1"/>
          </p:cNvSpPr>
          <p:nvPr>
            <p:ph type="sldNum" sz="quarter" idx="12"/>
          </p:nvPr>
        </p:nvSpPr>
        <p:spPr/>
        <p:txBody>
          <a:bodyPr/>
          <a:lstStyle/>
          <a:p>
            <a:fld id="{C62738F0-FE43-43DC-A3B5-EDC7A5D63182}" type="slidenum">
              <a:rPr lang="en-US" smtClean="0"/>
              <a:t>38</a:t>
            </a:fld>
            <a:endParaRPr lang="en-US"/>
          </a:p>
        </p:txBody>
      </p:sp>
      <p:sp>
        <p:nvSpPr>
          <p:cNvPr id="3" name="مربع نص 2">
            <a:extLst>
              <a:ext uri="{FF2B5EF4-FFF2-40B4-BE49-F238E27FC236}">
                <a16:creationId xmlns="" xmlns:a16="http://schemas.microsoft.com/office/drawing/2014/main" id="{A5741C6D-DA98-4429-8F31-8904F4F05819}"/>
              </a:ext>
            </a:extLst>
          </p:cNvPr>
          <p:cNvSpPr txBox="1"/>
          <p:nvPr/>
        </p:nvSpPr>
        <p:spPr>
          <a:xfrm>
            <a:off x="240506" y="1274082"/>
            <a:ext cx="6376987" cy="6619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2000" b="1" dirty="0" smtClean="0">
                <a:effectLst/>
                <a:latin typeface="Times New Roman" panose="02020603050405020304" pitchFamily="18" charset="0"/>
                <a:ea typeface="Calibri" panose="020F0502020204030204" pitchFamily="34" charset="0"/>
                <a:cs typeface="Arial" panose="020B0604020202020204" pitchFamily="34" charset="0"/>
              </a:rPr>
              <a:t>2.4 Advantage </a:t>
            </a:r>
            <a:r>
              <a:rPr lang="en-US" sz="2000" b="1" dirty="0">
                <a:effectLst/>
                <a:latin typeface="Times New Roman" panose="02020603050405020304" pitchFamily="18" charset="0"/>
                <a:ea typeface="Calibri" panose="020F0502020204030204" pitchFamily="34" charset="0"/>
                <a:cs typeface="Arial" panose="020B0604020202020204" pitchFamily="34" charset="0"/>
              </a:rPr>
              <a:t>Of New System:</a:t>
            </a:r>
          </a:p>
          <a:p>
            <a:pPr marL="0" marR="0">
              <a:lnSpc>
                <a:spcPct val="107000"/>
              </a:lnSpc>
              <a:spcBef>
                <a:spcPts val="0"/>
              </a:spcBef>
              <a:spcAft>
                <a:spcPts val="0"/>
              </a:spcAft>
            </a:pPr>
            <a:endParaRPr lang="en-US" sz="1800" b="1" dirty="0">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2400" dirty="0"/>
              <a:t>- Our application involves o All free features. o Easy data recording within few clicks. </a:t>
            </a:r>
          </a:p>
          <a:p>
            <a:pPr marL="0" marR="0">
              <a:lnSpc>
                <a:spcPct val="107000"/>
              </a:lnSpc>
              <a:spcBef>
                <a:spcPts val="0"/>
              </a:spcBef>
              <a:spcAft>
                <a:spcPts val="0"/>
              </a:spcAft>
            </a:pPr>
            <a:endParaRPr lang="en-US" sz="2400" dirty="0"/>
          </a:p>
          <a:p>
            <a:pPr marL="342900" marR="0" indent="-342900">
              <a:lnSpc>
                <a:spcPct val="107000"/>
              </a:lnSpc>
              <a:spcBef>
                <a:spcPts val="0"/>
              </a:spcBef>
              <a:spcAft>
                <a:spcPts val="0"/>
              </a:spcAft>
              <a:buFontTx/>
              <a:buChar char="-"/>
            </a:pPr>
            <a:r>
              <a:rPr lang="en-US" sz="2400" dirty="0"/>
              <a:t>Dashboard for the admin to add exercises and categories and accept the coaches requests and refuse it if its not suitable .</a:t>
            </a:r>
          </a:p>
          <a:p>
            <a:pPr marL="342900" marR="0" indent="-342900">
              <a:lnSpc>
                <a:spcPct val="107000"/>
              </a:lnSpc>
              <a:spcBef>
                <a:spcPts val="0"/>
              </a:spcBef>
              <a:spcAft>
                <a:spcPts val="0"/>
              </a:spcAft>
              <a:buFontTx/>
              <a:buChar char="-"/>
            </a:pPr>
            <a:r>
              <a:rPr lang="en-US" sz="2400" dirty="0"/>
              <a:t>Detect food calories using machine learning techniques .</a:t>
            </a:r>
          </a:p>
          <a:p>
            <a:pPr marL="342900" marR="0" indent="-342900">
              <a:lnSpc>
                <a:spcPct val="107000"/>
              </a:lnSpc>
              <a:spcBef>
                <a:spcPts val="0"/>
              </a:spcBef>
              <a:spcAft>
                <a:spcPts val="0"/>
              </a:spcAft>
              <a:buFontTx/>
              <a:buChar char="-"/>
            </a:pPr>
            <a:r>
              <a:rPr lang="en-US" sz="2400" dirty="0"/>
              <a:t>Full social media network and timeline posts archival</a:t>
            </a:r>
          </a:p>
          <a:p>
            <a:pPr marL="342900" marR="0" indent="-342900">
              <a:lnSpc>
                <a:spcPct val="107000"/>
              </a:lnSpc>
              <a:spcBef>
                <a:spcPts val="0"/>
              </a:spcBef>
              <a:spcAft>
                <a:spcPts val="0"/>
              </a:spcAft>
              <a:buFontTx/>
              <a:buChar char="-"/>
            </a:pPr>
            <a:r>
              <a:rPr lang="en-US" sz="2400" dirty="0"/>
              <a:t>Chatting between all users and navigate connections</a:t>
            </a:r>
          </a:p>
          <a:p>
            <a:pPr marL="342900" marR="0" indent="-342900">
              <a:lnSpc>
                <a:spcPct val="107000"/>
              </a:lnSpc>
              <a:spcBef>
                <a:spcPts val="0"/>
              </a:spcBef>
              <a:spcAft>
                <a:spcPts val="0"/>
              </a:spcAft>
              <a:buFontTx/>
              <a:buChar char="-"/>
            </a:pPr>
            <a:r>
              <a:rPr lang="en-US" sz="2400" dirty="0"/>
              <a:t>Full ability to manage gym plans and subscriptions in it </a:t>
            </a:r>
          </a:p>
          <a:p>
            <a:pPr marL="0" marR="0">
              <a:lnSpc>
                <a:spcPct val="107000"/>
              </a:lnSpc>
              <a:spcBef>
                <a:spcPts val="0"/>
              </a:spcBef>
              <a:spcAft>
                <a:spcPts val="0"/>
              </a:spcAft>
            </a:pPr>
            <a:r>
              <a:rPr lang="en-US" sz="2400" dirty="0"/>
              <a:t> </a:t>
            </a:r>
          </a:p>
        </p:txBody>
      </p:sp>
    </p:spTree>
    <p:extLst>
      <p:ext uri="{BB962C8B-B14F-4D97-AF65-F5344CB8AC3E}">
        <p14:creationId xmlns:p14="http://schemas.microsoft.com/office/powerpoint/2010/main" val="367567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3AB5C4E-0DD9-4762-BEDC-04CEF85282D2}"/>
              </a:ext>
            </a:extLst>
          </p:cNvPr>
          <p:cNvSpPr>
            <a:spLocks noGrp="1"/>
          </p:cNvSpPr>
          <p:nvPr>
            <p:ph type="sldNum" sz="quarter" idx="12"/>
          </p:nvPr>
        </p:nvSpPr>
        <p:spPr/>
        <p:txBody>
          <a:bodyPr/>
          <a:lstStyle/>
          <a:p>
            <a:fld id="{C62738F0-FE43-43DC-A3B5-EDC7A5D63182}" type="slidenum">
              <a:rPr lang="en-US" smtClean="0"/>
              <a:t>39</a:t>
            </a:fld>
            <a:endParaRPr lang="en-US"/>
          </a:p>
        </p:txBody>
      </p:sp>
      <p:sp>
        <p:nvSpPr>
          <p:cNvPr id="5" name="مربع نص 4">
            <a:extLst>
              <a:ext uri="{FF2B5EF4-FFF2-40B4-BE49-F238E27FC236}">
                <a16:creationId xmlns="" xmlns:a16="http://schemas.microsoft.com/office/drawing/2014/main" id="{8875BA6E-567C-4F39-8804-EEAB723DDEF7}"/>
              </a:ext>
            </a:extLst>
          </p:cNvPr>
          <p:cNvSpPr txBox="1"/>
          <p:nvPr/>
        </p:nvSpPr>
        <p:spPr>
          <a:xfrm>
            <a:off x="240506" y="1274082"/>
            <a:ext cx="6376987" cy="68205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2000" b="1" dirty="0" smtClean="0">
                <a:latin typeface="Times New Roman" panose="02020603050405020304" pitchFamily="18" charset="0"/>
                <a:ea typeface="Calibri" panose="020F0502020204030204" pitchFamily="34" charset="0"/>
                <a:cs typeface="Arial" panose="020B0604020202020204" pitchFamily="34" charset="0"/>
              </a:rPr>
              <a:t>2.5 Risk </a:t>
            </a:r>
            <a:r>
              <a:rPr lang="en-US" sz="2000" b="1" dirty="0">
                <a:latin typeface="Times New Roman" panose="02020603050405020304" pitchFamily="18" charset="0"/>
                <a:ea typeface="Calibri" panose="020F0502020204030204" pitchFamily="34" charset="0"/>
                <a:cs typeface="Arial" panose="020B0604020202020204" pitchFamily="34" charset="0"/>
              </a:rPr>
              <a:t>Management:</a:t>
            </a:r>
            <a:endParaRPr lang="en-US" sz="2000" b="1"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r>
              <a:rPr lang="en-US" sz="2800" dirty="0">
                <a:latin typeface="Roboto" panose="02000000000000000000" pitchFamily="2" charset="0"/>
                <a:ea typeface="Roboto" panose="02000000000000000000" pitchFamily="2" charset="0"/>
              </a:rPr>
              <a:t>• </a:t>
            </a:r>
            <a:r>
              <a:rPr lang="en-US" sz="2000" b="1" dirty="0">
                <a:latin typeface="Roboto" panose="02000000000000000000" pitchFamily="2" charset="0"/>
                <a:ea typeface="Roboto" panose="02000000000000000000" pitchFamily="2" charset="0"/>
              </a:rPr>
              <a:t>Can be avoided by: </a:t>
            </a:r>
          </a:p>
          <a:p>
            <a:pPr marL="0" marR="0">
              <a:lnSpc>
                <a:spcPct val="107000"/>
              </a:lnSpc>
              <a:spcBef>
                <a:spcPts val="0"/>
              </a:spcBef>
              <a:spcAft>
                <a:spcPts val="0"/>
              </a:spcAft>
            </a:pPr>
            <a:r>
              <a:rPr lang="en-US" sz="1800" dirty="0"/>
              <a:t> Following up the Gantt chart regularly and reduce the critical paths in the project network. o Look after the major tasks -specially- that the other tasks depend on. o Monitor\review the agreed-on time plan. o Scheduling the risky tasks first</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dirty="0"/>
              <a:t>• Can be reduced (if happened) by: o Updating the plan to adapt with any new added requirements without affecting the already existed plan. o Maximize the rest of resources like team and tools. o Not wasting time because the problem but move forward</a:t>
            </a:r>
            <a:endParaRPr lang="en-US" sz="2400" dirty="0"/>
          </a:p>
          <a:p>
            <a:pPr marL="0" marR="0">
              <a:lnSpc>
                <a:spcPct val="107000"/>
              </a:lnSpc>
              <a:spcBef>
                <a:spcPts val="0"/>
              </a:spcBef>
              <a:spcAft>
                <a:spcPts val="0"/>
              </a:spcAft>
            </a:pPr>
            <a:endParaRPr lang="en-US" sz="2400" dirty="0"/>
          </a:p>
        </p:txBody>
      </p:sp>
      <p:pic>
        <p:nvPicPr>
          <p:cNvPr id="7" name="صورة 6">
            <a:extLst>
              <a:ext uri="{FF2B5EF4-FFF2-40B4-BE49-F238E27FC236}">
                <a16:creationId xmlns="" xmlns:a16="http://schemas.microsoft.com/office/drawing/2014/main" id="{2112B208-722A-4A68-8299-AAF1F287D876}"/>
              </a:ext>
            </a:extLst>
          </p:cNvPr>
          <p:cNvPicPr>
            <a:picLocks noChangeAspect="1"/>
          </p:cNvPicPr>
          <p:nvPr/>
        </p:nvPicPr>
        <p:blipFill rotWithShape="1">
          <a:blip r:embed="rId3"/>
          <a:srcRect l="24443" t="28261" r="25834" b="37649"/>
          <a:stretch/>
        </p:blipFill>
        <p:spPr>
          <a:xfrm>
            <a:off x="240506" y="1885949"/>
            <a:ext cx="6375122" cy="2457451"/>
          </a:xfrm>
          <a:prstGeom prst="rect">
            <a:avLst/>
          </a:prstGeom>
        </p:spPr>
      </p:pic>
    </p:spTree>
    <p:extLst>
      <p:ext uri="{BB962C8B-B14F-4D97-AF65-F5344CB8AC3E}">
        <p14:creationId xmlns:p14="http://schemas.microsoft.com/office/powerpoint/2010/main" val="152357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BBB1FC6-E2E5-4B87-8E28-A4118EEA5002}"/>
              </a:ext>
            </a:extLst>
          </p:cNvPr>
          <p:cNvSpPr>
            <a:spLocks noGrp="1"/>
          </p:cNvSpPr>
          <p:nvPr>
            <p:ph type="sldNum" sz="quarter" idx="12"/>
          </p:nvPr>
        </p:nvSpPr>
        <p:spPr/>
        <p:txBody>
          <a:bodyPr/>
          <a:lstStyle/>
          <a:p>
            <a:fld id="{C62738F0-FE43-43DC-A3B5-EDC7A5D63182}" type="slidenum">
              <a:rPr lang="en-US" smtClean="0"/>
              <a:t>4</a:t>
            </a:fld>
            <a:endParaRPr lang="en-US"/>
          </a:p>
        </p:txBody>
      </p:sp>
      <p:grpSp>
        <p:nvGrpSpPr>
          <p:cNvPr id="5" name="Group 4">
            <a:extLst>
              <a:ext uri="{FF2B5EF4-FFF2-40B4-BE49-F238E27FC236}">
                <a16:creationId xmlns="" xmlns:a16="http://schemas.microsoft.com/office/drawing/2014/main" id="{A3BBA5CD-9E77-4B8B-8181-4E7CF35E4254}"/>
              </a:ext>
            </a:extLst>
          </p:cNvPr>
          <p:cNvGrpSpPr>
            <a:grpSpLocks noChangeAspect="1"/>
          </p:cNvGrpSpPr>
          <p:nvPr/>
        </p:nvGrpSpPr>
        <p:grpSpPr bwMode="auto">
          <a:xfrm>
            <a:off x="-244929" y="768540"/>
            <a:ext cx="7263267" cy="9580373"/>
            <a:chOff x="-96" y="561"/>
            <a:chExt cx="4517" cy="5958"/>
          </a:xfrm>
          <a:noFill/>
        </p:grpSpPr>
        <p:sp>
          <p:nvSpPr>
            <p:cNvPr id="6" name="AutoShape 3">
              <a:extLst>
                <a:ext uri="{FF2B5EF4-FFF2-40B4-BE49-F238E27FC236}">
                  <a16:creationId xmlns="" xmlns:a16="http://schemas.microsoft.com/office/drawing/2014/main" id="{D3EFCBD2-DF3B-43F3-9038-02B912EF7DEB}"/>
                </a:ext>
              </a:extLst>
            </p:cNvPr>
            <p:cNvSpPr>
              <a:spLocks noChangeAspect="1" noChangeArrowheads="1" noTextEdit="1"/>
            </p:cNvSpPr>
            <p:nvPr/>
          </p:nvSpPr>
          <p:spPr bwMode="auto">
            <a:xfrm>
              <a:off x="228" y="885"/>
              <a:ext cx="3864" cy="44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 xmlns:a16="http://schemas.microsoft.com/office/drawing/2014/main" id="{0C1D5AA1-B547-48C7-BB14-3B724D7B5DE6}"/>
                </a:ext>
              </a:extLst>
            </p:cNvPr>
            <p:cNvSpPr>
              <a:spLocks noChangeArrowheads="1"/>
            </p:cNvSpPr>
            <p:nvPr/>
          </p:nvSpPr>
          <p:spPr bwMode="auto">
            <a:xfrm>
              <a:off x="1363" y="891"/>
              <a:ext cx="1593" cy="2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5F001B"/>
                  </a:solidFill>
                  <a:effectLst/>
                  <a:latin typeface="Segoe UI" panose="020B0502040204020203" pitchFamily="34" charset="0"/>
                </a:rPr>
                <a:t>Table of Contents</a:t>
              </a:r>
              <a:endParaRPr kumimoji="0" lang="en-US" altLang="en-US" sz="1800" b="0" i="0" u="none" strike="noStrike" cap="none" normalizeH="0" baseline="0" dirty="0">
                <a:ln>
                  <a:noFill/>
                </a:ln>
                <a:solidFill>
                  <a:srgbClr val="5F001B"/>
                </a:solidFill>
                <a:effectLst/>
              </a:endParaRPr>
            </a:p>
          </p:txBody>
        </p:sp>
        <p:sp>
          <p:nvSpPr>
            <p:cNvPr id="8" name="Rectangle 6">
              <a:extLst>
                <a:ext uri="{FF2B5EF4-FFF2-40B4-BE49-F238E27FC236}">
                  <a16:creationId xmlns="" xmlns:a16="http://schemas.microsoft.com/office/drawing/2014/main" id="{C6E0F0A8-C377-4027-A562-045C04A0E284}"/>
                </a:ext>
              </a:extLst>
            </p:cNvPr>
            <p:cNvSpPr>
              <a:spLocks noChangeArrowheads="1"/>
            </p:cNvSpPr>
            <p:nvPr/>
          </p:nvSpPr>
          <p:spPr bwMode="auto">
            <a:xfrm>
              <a:off x="2955" y="1011"/>
              <a:ext cx="72"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7">
              <a:extLst>
                <a:ext uri="{FF2B5EF4-FFF2-40B4-BE49-F238E27FC236}">
                  <a16:creationId xmlns="" xmlns:a16="http://schemas.microsoft.com/office/drawing/2014/main" id="{BD611FD4-035D-4F53-A41C-6AA6A99A6D7A}"/>
                </a:ext>
              </a:extLst>
            </p:cNvPr>
            <p:cNvSpPr>
              <a:spLocks noChangeArrowheads="1"/>
            </p:cNvSpPr>
            <p:nvPr/>
          </p:nvSpPr>
          <p:spPr bwMode="auto">
            <a:xfrm>
              <a:off x="228" y="1234"/>
              <a:ext cx="3787"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5F001B"/>
                  </a:solidFill>
                  <a:effectLst/>
                  <a:latin typeface="Segoe UI" panose="020B0502040204020203" pitchFamily="34" charset="0"/>
                </a:rPr>
                <a:t>Chapter 1: Introduction _________________________________________ </a:t>
              </a:r>
              <a:r>
                <a:rPr lang="en-US" altLang="en-US" sz="1600" b="1" dirty="0" smtClean="0">
                  <a:solidFill>
                    <a:srgbClr val="5F001B"/>
                  </a:solidFill>
                  <a:latin typeface="Segoe UI" panose="020B0502040204020203" pitchFamily="34" charset="0"/>
                </a:rPr>
                <a:t>11</a:t>
              </a:r>
              <a:endParaRPr kumimoji="0" lang="en-US" altLang="en-US" sz="1800" b="0" i="0" u="none" strike="noStrike" cap="none" normalizeH="0" baseline="0" dirty="0">
                <a:ln>
                  <a:noFill/>
                </a:ln>
                <a:solidFill>
                  <a:srgbClr val="5F001B"/>
                </a:solidFill>
                <a:effectLst/>
              </a:endParaRPr>
            </a:p>
          </p:txBody>
        </p:sp>
        <p:sp>
          <p:nvSpPr>
            <p:cNvPr id="10" name="Rectangle 8">
              <a:extLst>
                <a:ext uri="{FF2B5EF4-FFF2-40B4-BE49-F238E27FC236}">
                  <a16:creationId xmlns="" xmlns:a16="http://schemas.microsoft.com/office/drawing/2014/main" id="{524B1D92-01EA-426F-83F3-DBEBE250779B}"/>
                </a:ext>
              </a:extLst>
            </p:cNvPr>
            <p:cNvSpPr>
              <a:spLocks noChangeArrowheads="1"/>
            </p:cNvSpPr>
            <p:nvPr/>
          </p:nvSpPr>
          <p:spPr bwMode="auto">
            <a:xfrm>
              <a:off x="4043" y="1234"/>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 xmlns:a16="http://schemas.microsoft.com/office/drawing/2014/main" id="{692705B2-7C0F-428E-ABD1-5E7B4A23821A}"/>
                </a:ext>
              </a:extLst>
            </p:cNvPr>
            <p:cNvSpPr>
              <a:spLocks noChangeArrowheads="1"/>
            </p:cNvSpPr>
            <p:nvPr/>
          </p:nvSpPr>
          <p:spPr bwMode="auto">
            <a:xfrm>
              <a:off x="228" y="1402"/>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 xmlns:a16="http://schemas.microsoft.com/office/drawing/2014/main" id="{B7C47ED2-EC9D-4335-882E-467689AF0DAD}"/>
                </a:ext>
              </a:extLst>
            </p:cNvPr>
            <p:cNvSpPr>
              <a:spLocks noChangeArrowheads="1"/>
            </p:cNvSpPr>
            <p:nvPr/>
          </p:nvSpPr>
          <p:spPr bwMode="auto">
            <a:xfrm>
              <a:off x="228" y="1576"/>
              <a:ext cx="3734"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1.1 Project Overview _____________________________________________ </a:t>
              </a:r>
              <a:r>
                <a:rPr lang="en-US" altLang="en-US" sz="1600" dirty="0" smtClean="0">
                  <a:solidFill>
                    <a:srgbClr val="5F001B"/>
                  </a:solidFill>
                  <a:latin typeface="Segoe UI" panose="020B0502040204020203" pitchFamily="34" charset="0"/>
                </a:rPr>
                <a:t>12</a:t>
              </a:r>
              <a:endParaRPr kumimoji="0" lang="en-US" altLang="en-US" sz="1800" b="0" i="0" u="none" strike="noStrike" cap="none" normalizeH="0" baseline="0" dirty="0">
                <a:ln>
                  <a:noFill/>
                </a:ln>
                <a:solidFill>
                  <a:srgbClr val="5F001B"/>
                </a:solidFill>
                <a:effectLst/>
              </a:endParaRPr>
            </a:p>
          </p:txBody>
        </p:sp>
        <p:sp>
          <p:nvSpPr>
            <p:cNvPr id="13" name="Rectangle 11">
              <a:extLst>
                <a:ext uri="{FF2B5EF4-FFF2-40B4-BE49-F238E27FC236}">
                  <a16:creationId xmlns="" xmlns:a16="http://schemas.microsoft.com/office/drawing/2014/main" id="{762C4648-2553-4A7B-93C5-9E3114178AB4}"/>
                </a:ext>
              </a:extLst>
            </p:cNvPr>
            <p:cNvSpPr>
              <a:spLocks noChangeArrowheads="1"/>
            </p:cNvSpPr>
            <p:nvPr/>
          </p:nvSpPr>
          <p:spPr bwMode="auto">
            <a:xfrm>
              <a:off x="4019" y="1576"/>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2">
              <a:extLst>
                <a:ext uri="{FF2B5EF4-FFF2-40B4-BE49-F238E27FC236}">
                  <a16:creationId xmlns="" xmlns:a16="http://schemas.microsoft.com/office/drawing/2014/main" id="{72D45A2C-9969-4CCF-A078-8CF9748D6FFB}"/>
                </a:ext>
              </a:extLst>
            </p:cNvPr>
            <p:cNvSpPr>
              <a:spLocks noChangeArrowheads="1"/>
            </p:cNvSpPr>
            <p:nvPr/>
          </p:nvSpPr>
          <p:spPr bwMode="auto">
            <a:xfrm>
              <a:off x="228" y="1798"/>
              <a:ext cx="3719"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1.2 Purpose ______________________________________________________ </a:t>
              </a:r>
              <a:r>
                <a:rPr lang="en-US" altLang="en-US" sz="1600" dirty="0" smtClean="0">
                  <a:solidFill>
                    <a:srgbClr val="5F001B"/>
                  </a:solidFill>
                  <a:latin typeface="Segoe UI" panose="020B0502040204020203" pitchFamily="34" charset="0"/>
                </a:rPr>
                <a:t>12</a:t>
              </a:r>
              <a:endParaRPr kumimoji="0" lang="en-US" altLang="en-US" sz="1800" b="0" i="0" u="none" strike="noStrike" cap="none" normalizeH="0" baseline="0" dirty="0">
                <a:ln>
                  <a:noFill/>
                </a:ln>
                <a:solidFill>
                  <a:srgbClr val="5F001B"/>
                </a:solidFill>
                <a:effectLst/>
              </a:endParaRPr>
            </a:p>
          </p:txBody>
        </p:sp>
        <p:sp>
          <p:nvSpPr>
            <p:cNvPr id="15" name="Rectangle 13">
              <a:extLst>
                <a:ext uri="{FF2B5EF4-FFF2-40B4-BE49-F238E27FC236}">
                  <a16:creationId xmlns="" xmlns:a16="http://schemas.microsoft.com/office/drawing/2014/main" id="{BD98483B-74C9-4BD9-9D20-8508FF2A52CC}"/>
                </a:ext>
              </a:extLst>
            </p:cNvPr>
            <p:cNvSpPr>
              <a:spLocks noChangeArrowheads="1"/>
            </p:cNvSpPr>
            <p:nvPr/>
          </p:nvSpPr>
          <p:spPr bwMode="auto">
            <a:xfrm>
              <a:off x="4007" y="1798"/>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4">
              <a:extLst>
                <a:ext uri="{FF2B5EF4-FFF2-40B4-BE49-F238E27FC236}">
                  <a16:creationId xmlns="" xmlns:a16="http://schemas.microsoft.com/office/drawing/2014/main" id="{D0390483-DA95-4993-B30A-6D3D60313366}"/>
                </a:ext>
              </a:extLst>
            </p:cNvPr>
            <p:cNvSpPr>
              <a:spLocks noChangeArrowheads="1"/>
            </p:cNvSpPr>
            <p:nvPr/>
          </p:nvSpPr>
          <p:spPr bwMode="auto">
            <a:xfrm>
              <a:off x="228" y="2020"/>
              <a:ext cx="3755"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1.3 Objectives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___________________________________________________</a:t>
              </a:r>
              <a:r>
                <a:rPr kumimoji="0" lang="en-US" altLang="en-US" sz="1600" b="0" i="0" u="none" strike="noStrike" cap="none" normalizeH="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13</a:t>
              </a:r>
              <a:endParaRPr kumimoji="0" lang="en-US" altLang="en-US" sz="1800" b="0" i="0" u="none" strike="noStrike" cap="none" normalizeH="0" baseline="0" dirty="0">
                <a:ln>
                  <a:noFill/>
                </a:ln>
                <a:solidFill>
                  <a:srgbClr val="5F001B"/>
                </a:solidFill>
                <a:effectLst/>
              </a:endParaRPr>
            </a:p>
          </p:txBody>
        </p:sp>
        <p:sp>
          <p:nvSpPr>
            <p:cNvPr id="17" name="Rectangle 15">
              <a:extLst>
                <a:ext uri="{FF2B5EF4-FFF2-40B4-BE49-F238E27FC236}">
                  <a16:creationId xmlns="" xmlns:a16="http://schemas.microsoft.com/office/drawing/2014/main" id="{9995F741-3177-4AF4-AD69-1C79CD2C744D}"/>
                </a:ext>
              </a:extLst>
            </p:cNvPr>
            <p:cNvSpPr>
              <a:spLocks noChangeArrowheads="1"/>
            </p:cNvSpPr>
            <p:nvPr/>
          </p:nvSpPr>
          <p:spPr bwMode="auto">
            <a:xfrm>
              <a:off x="3995" y="202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6">
              <a:extLst>
                <a:ext uri="{FF2B5EF4-FFF2-40B4-BE49-F238E27FC236}">
                  <a16:creationId xmlns="" xmlns:a16="http://schemas.microsoft.com/office/drawing/2014/main" id="{EDC457CB-A0A0-4E12-9A41-24B80CEEAE8A}"/>
                </a:ext>
              </a:extLst>
            </p:cNvPr>
            <p:cNvSpPr>
              <a:spLocks noChangeArrowheads="1"/>
            </p:cNvSpPr>
            <p:nvPr/>
          </p:nvSpPr>
          <p:spPr bwMode="auto">
            <a:xfrm>
              <a:off x="228" y="2243"/>
              <a:ext cx="586"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1.4 Scope </a:t>
              </a:r>
              <a:endParaRPr kumimoji="0" lang="en-US" altLang="en-US" sz="1800" b="0" i="0" u="none" strike="noStrike" cap="none" normalizeH="0" baseline="0" dirty="0">
                <a:ln>
                  <a:noFill/>
                </a:ln>
                <a:solidFill>
                  <a:srgbClr val="5F001B"/>
                </a:solidFill>
                <a:effectLst/>
              </a:endParaRPr>
            </a:p>
          </p:txBody>
        </p:sp>
        <p:sp>
          <p:nvSpPr>
            <p:cNvPr id="19" name="Rectangle 17">
              <a:extLst>
                <a:ext uri="{FF2B5EF4-FFF2-40B4-BE49-F238E27FC236}">
                  <a16:creationId xmlns="" xmlns:a16="http://schemas.microsoft.com/office/drawing/2014/main" id="{962CEA37-F220-4997-BF3E-0C3C47532C3E}"/>
                </a:ext>
              </a:extLst>
            </p:cNvPr>
            <p:cNvSpPr>
              <a:spLocks noChangeArrowheads="1"/>
            </p:cNvSpPr>
            <p:nvPr/>
          </p:nvSpPr>
          <p:spPr bwMode="auto">
            <a:xfrm>
              <a:off x="811" y="2243"/>
              <a:ext cx="11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of</a:t>
              </a:r>
              <a:endParaRPr kumimoji="0" lang="en-US" altLang="en-US" sz="1800" b="0" i="0" u="none" strike="noStrike" cap="none" normalizeH="0" baseline="0" dirty="0">
                <a:ln>
                  <a:noFill/>
                </a:ln>
                <a:solidFill>
                  <a:srgbClr val="5F001B"/>
                </a:solidFill>
                <a:effectLst/>
              </a:endParaRPr>
            </a:p>
          </p:txBody>
        </p:sp>
        <p:sp>
          <p:nvSpPr>
            <p:cNvPr id="20" name="Rectangle 18">
              <a:extLst>
                <a:ext uri="{FF2B5EF4-FFF2-40B4-BE49-F238E27FC236}">
                  <a16:creationId xmlns="" xmlns:a16="http://schemas.microsoft.com/office/drawing/2014/main" id="{3C68EF60-8EBE-49BD-8817-70266A9388BE}"/>
                </a:ext>
              </a:extLst>
            </p:cNvPr>
            <p:cNvSpPr>
              <a:spLocks noChangeArrowheads="1"/>
            </p:cNvSpPr>
            <p:nvPr/>
          </p:nvSpPr>
          <p:spPr bwMode="auto">
            <a:xfrm>
              <a:off x="925" y="2243"/>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a:extLst>
                <a:ext uri="{FF2B5EF4-FFF2-40B4-BE49-F238E27FC236}">
                  <a16:creationId xmlns="" xmlns:a16="http://schemas.microsoft.com/office/drawing/2014/main" id="{C555E990-5B7A-4C43-9677-9115DBA023C1}"/>
                </a:ext>
              </a:extLst>
            </p:cNvPr>
            <p:cNvSpPr>
              <a:spLocks noChangeArrowheads="1"/>
            </p:cNvSpPr>
            <p:nvPr/>
          </p:nvSpPr>
          <p:spPr bwMode="auto">
            <a:xfrm>
              <a:off x="975" y="2243"/>
              <a:ext cx="2956"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Project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____________________________________________</a:t>
              </a:r>
              <a:r>
                <a:rPr kumimoji="0" lang="en-US" altLang="en-US" sz="1600" b="0" i="0" u="none" strike="noStrike" cap="none" normalizeH="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14</a:t>
              </a:r>
              <a:endParaRPr kumimoji="0" lang="en-US" altLang="en-US" sz="1800" b="0" i="0" u="none" strike="noStrike" cap="none" normalizeH="0" baseline="0" dirty="0">
                <a:ln>
                  <a:noFill/>
                </a:ln>
                <a:solidFill>
                  <a:srgbClr val="5F001B"/>
                </a:solidFill>
                <a:effectLst/>
              </a:endParaRPr>
            </a:p>
          </p:txBody>
        </p:sp>
        <p:sp>
          <p:nvSpPr>
            <p:cNvPr id="22" name="Rectangle 20">
              <a:extLst>
                <a:ext uri="{FF2B5EF4-FFF2-40B4-BE49-F238E27FC236}">
                  <a16:creationId xmlns="" xmlns:a16="http://schemas.microsoft.com/office/drawing/2014/main" id="{77907538-0491-4928-B579-CCE2043002CC}"/>
                </a:ext>
              </a:extLst>
            </p:cNvPr>
            <p:cNvSpPr>
              <a:spLocks noChangeArrowheads="1"/>
            </p:cNvSpPr>
            <p:nvPr/>
          </p:nvSpPr>
          <p:spPr bwMode="auto">
            <a:xfrm>
              <a:off x="3935" y="2243"/>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1">
              <a:extLst>
                <a:ext uri="{FF2B5EF4-FFF2-40B4-BE49-F238E27FC236}">
                  <a16:creationId xmlns="" xmlns:a16="http://schemas.microsoft.com/office/drawing/2014/main" id="{9E00B52C-8232-437F-A7C1-4632F92ED5B4}"/>
                </a:ext>
              </a:extLst>
            </p:cNvPr>
            <p:cNvSpPr>
              <a:spLocks noChangeArrowheads="1"/>
            </p:cNvSpPr>
            <p:nvPr/>
          </p:nvSpPr>
          <p:spPr bwMode="auto">
            <a:xfrm>
              <a:off x="228" y="2465"/>
              <a:ext cx="586"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1.5 Scope </a:t>
              </a:r>
              <a:endParaRPr kumimoji="0" lang="en-US" altLang="en-US" sz="1800" b="0" i="0" u="none" strike="noStrike" cap="none" normalizeH="0" baseline="0" dirty="0">
                <a:ln>
                  <a:noFill/>
                </a:ln>
                <a:solidFill>
                  <a:srgbClr val="5F001B"/>
                </a:solidFill>
                <a:effectLst/>
              </a:endParaRPr>
            </a:p>
          </p:txBody>
        </p:sp>
        <p:sp>
          <p:nvSpPr>
            <p:cNvPr id="24" name="Rectangle 22">
              <a:extLst>
                <a:ext uri="{FF2B5EF4-FFF2-40B4-BE49-F238E27FC236}">
                  <a16:creationId xmlns="" xmlns:a16="http://schemas.microsoft.com/office/drawing/2014/main" id="{B7FFD9E7-1D8D-48CD-A9E4-539B66E1B9A5}"/>
                </a:ext>
              </a:extLst>
            </p:cNvPr>
            <p:cNvSpPr>
              <a:spLocks noChangeArrowheads="1"/>
            </p:cNvSpPr>
            <p:nvPr/>
          </p:nvSpPr>
          <p:spPr bwMode="auto">
            <a:xfrm>
              <a:off x="811" y="2465"/>
              <a:ext cx="11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of</a:t>
              </a:r>
              <a:endParaRPr kumimoji="0" lang="en-US" altLang="en-US" sz="1800" b="0" i="0" u="none" strike="noStrike" cap="none" normalizeH="0" baseline="0" dirty="0">
                <a:ln>
                  <a:noFill/>
                </a:ln>
                <a:solidFill>
                  <a:srgbClr val="5F001B"/>
                </a:solidFill>
                <a:effectLst/>
              </a:endParaRPr>
            </a:p>
          </p:txBody>
        </p:sp>
        <p:sp>
          <p:nvSpPr>
            <p:cNvPr id="25" name="Rectangle 23">
              <a:extLst>
                <a:ext uri="{FF2B5EF4-FFF2-40B4-BE49-F238E27FC236}">
                  <a16:creationId xmlns="" xmlns:a16="http://schemas.microsoft.com/office/drawing/2014/main" id="{8A20A875-6AC6-4145-8904-3482ADCC6387}"/>
                </a:ext>
              </a:extLst>
            </p:cNvPr>
            <p:cNvSpPr>
              <a:spLocks noChangeArrowheads="1"/>
            </p:cNvSpPr>
            <p:nvPr/>
          </p:nvSpPr>
          <p:spPr bwMode="auto">
            <a:xfrm>
              <a:off x="925" y="2465"/>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4">
              <a:extLst>
                <a:ext uri="{FF2B5EF4-FFF2-40B4-BE49-F238E27FC236}">
                  <a16:creationId xmlns="" xmlns:a16="http://schemas.microsoft.com/office/drawing/2014/main" id="{3823F554-3934-438B-B781-EC00CC93A6B2}"/>
                </a:ext>
              </a:extLst>
            </p:cNvPr>
            <p:cNvSpPr>
              <a:spLocks noChangeArrowheads="1"/>
            </p:cNvSpPr>
            <p:nvPr/>
          </p:nvSpPr>
          <p:spPr bwMode="auto">
            <a:xfrm>
              <a:off x="961" y="2465"/>
              <a:ext cx="3008"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Work ______________________________________________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14</a:t>
              </a:r>
              <a:endParaRPr kumimoji="0" lang="en-US" altLang="en-US" sz="1800" b="0" i="0" u="none" strike="noStrike" cap="none" normalizeH="0" baseline="0" dirty="0">
                <a:ln>
                  <a:noFill/>
                </a:ln>
                <a:solidFill>
                  <a:srgbClr val="5F001B"/>
                </a:solidFill>
                <a:effectLst/>
              </a:endParaRPr>
            </a:p>
          </p:txBody>
        </p:sp>
        <p:sp>
          <p:nvSpPr>
            <p:cNvPr id="27" name="Rectangle 25">
              <a:extLst>
                <a:ext uri="{FF2B5EF4-FFF2-40B4-BE49-F238E27FC236}">
                  <a16:creationId xmlns="" xmlns:a16="http://schemas.microsoft.com/office/drawing/2014/main" id="{0189D3BC-2537-4363-83B2-A2D757364CF7}"/>
                </a:ext>
              </a:extLst>
            </p:cNvPr>
            <p:cNvSpPr>
              <a:spLocks noChangeArrowheads="1"/>
            </p:cNvSpPr>
            <p:nvPr/>
          </p:nvSpPr>
          <p:spPr bwMode="auto">
            <a:xfrm>
              <a:off x="3953" y="2465"/>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6">
              <a:extLst>
                <a:ext uri="{FF2B5EF4-FFF2-40B4-BE49-F238E27FC236}">
                  <a16:creationId xmlns="" xmlns:a16="http://schemas.microsoft.com/office/drawing/2014/main" id="{D5208EB1-982C-45D4-9C87-3341D02645FE}"/>
                </a:ext>
              </a:extLst>
            </p:cNvPr>
            <p:cNvSpPr>
              <a:spLocks noChangeArrowheads="1"/>
            </p:cNvSpPr>
            <p:nvPr/>
          </p:nvSpPr>
          <p:spPr bwMode="auto">
            <a:xfrm>
              <a:off x="228" y="263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7">
              <a:extLst>
                <a:ext uri="{FF2B5EF4-FFF2-40B4-BE49-F238E27FC236}">
                  <a16:creationId xmlns="" xmlns:a16="http://schemas.microsoft.com/office/drawing/2014/main" id="{D0BAFA7F-0CDD-4A0C-BE09-9CF85A2781D0}"/>
                </a:ext>
              </a:extLst>
            </p:cNvPr>
            <p:cNvSpPr>
              <a:spLocks noChangeArrowheads="1"/>
            </p:cNvSpPr>
            <p:nvPr/>
          </p:nvSpPr>
          <p:spPr bwMode="auto">
            <a:xfrm>
              <a:off x="228" y="2807"/>
              <a:ext cx="51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5F001B"/>
                  </a:solidFill>
                  <a:effectLst/>
                  <a:latin typeface="Segoe UI" panose="020B0502040204020203" pitchFamily="34" charset="0"/>
                </a:rPr>
                <a:t>Chapter </a:t>
              </a:r>
              <a:endParaRPr kumimoji="0" lang="en-US" altLang="en-US" sz="1800" b="0" i="0" u="none" strike="noStrike" cap="none" normalizeH="0" baseline="0" dirty="0">
                <a:ln>
                  <a:noFill/>
                </a:ln>
                <a:solidFill>
                  <a:srgbClr val="5F001B"/>
                </a:solidFill>
                <a:effectLst/>
              </a:endParaRPr>
            </a:p>
          </p:txBody>
        </p:sp>
        <p:sp>
          <p:nvSpPr>
            <p:cNvPr id="30" name="Rectangle 28">
              <a:extLst>
                <a:ext uri="{FF2B5EF4-FFF2-40B4-BE49-F238E27FC236}">
                  <a16:creationId xmlns="" xmlns:a16="http://schemas.microsoft.com/office/drawing/2014/main" id="{FBEDD6F7-9519-4749-BC45-BE2DF7106F6F}"/>
                </a:ext>
              </a:extLst>
            </p:cNvPr>
            <p:cNvSpPr>
              <a:spLocks noChangeArrowheads="1"/>
            </p:cNvSpPr>
            <p:nvPr/>
          </p:nvSpPr>
          <p:spPr bwMode="auto">
            <a:xfrm>
              <a:off x="739" y="2807"/>
              <a:ext cx="110"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5F001B"/>
                  </a:solidFill>
                  <a:effectLst/>
                  <a:latin typeface="Segoe UI" panose="020B0502040204020203" pitchFamily="34" charset="0"/>
                </a:rPr>
                <a:t>2:</a:t>
              </a:r>
              <a:endParaRPr kumimoji="0" lang="en-US" altLang="en-US" sz="1800" b="0" i="0" u="none" strike="noStrike" cap="none" normalizeH="0" baseline="0" dirty="0">
                <a:ln>
                  <a:noFill/>
                </a:ln>
                <a:solidFill>
                  <a:srgbClr val="5F001B"/>
                </a:solidFill>
                <a:effectLst/>
              </a:endParaRPr>
            </a:p>
          </p:txBody>
        </p:sp>
        <p:sp>
          <p:nvSpPr>
            <p:cNvPr id="31" name="Rectangle 29">
              <a:extLst>
                <a:ext uri="{FF2B5EF4-FFF2-40B4-BE49-F238E27FC236}">
                  <a16:creationId xmlns="" xmlns:a16="http://schemas.microsoft.com/office/drawing/2014/main" id="{0479DAED-23E5-407E-AF1F-F52BDF86CFE7}"/>
                </a:ext>
              </a:extLst>
            </p:cNvPr>
            <p:cNvSpPr>
              <a:spLocks noChangeArrowheads="1"/>
            </p:cNvSpPr>
            <p:nvPr/>
          </p:nvSpPr>
          <p:spPr bwMode="auto">
            <a:xfrm>
              <a:off x="847" y="2807"/>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0">
              <a:extLst>
                <a:ext uri="{FF2B5EF4-FFF2-40B4-BE49-F238E27FC236}">
                  <a16:creationId xmlns="" xmlns:a16="http://schemas.microsoft.com/office/drawing/2014/main" id="{1CA8A148-9EF8-4E0A-903B-96D52F47354C}"/>
                </a:ext>
              </a:extLst>
            </p:cNvPr>
            <p:cNvSpPr>
              <a:spLocks noChangeArrowheads="1"/>
            </p:cNvSpPr>
            <p:nvPr/>
          </p:nvSpPr>
          <p:spPr bwMode="auto">
            <a:xfrm>
              <a:off x="883" y="2807"/>
              <a:ext cx="3108"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5F001B"/>
                  </a:solidFill>
                  <a:effectLst/>
                  <a:latin typeface="Segoe UI" panose="020B0502040204020203" pitchFamily="34" charset="0"/>
                </a:rPr>
                <a:t>Planning and Study </a:t>
              </a:r>
              <a:r>
                <a:rPr kumimoji="0" lang="en-US" altLang="en-US" sz="1600" b="1" i="0" u="none" strike="noStrike" cap="none" normalizeH="0" baseline="0" dirty="0" smtClean="0">
                  <a:ln>
                    <a:noFill/>
                  </a:ln>
                  <a:solidFill>
                    <a:srgbClr val="5F001B"/>
                  </a:solidFill>
                  <a:effectLst/>
                  <a:latin typeface="Segoe UI" panose="020B0502040204020203" pitchFamily="34" charset="0"/>
                </a:rPr>
                <a:t>________________________________ </a:t>
              </a:r>
              <a:r>
                <a:rPr kumimoji="0" lang="en-US" altLang="en-US" sz="1600" b="1" i="0" u="none" strike="noStrike" cap="none" normalizeH="0" baseline="0" dirty="0" smtClean="0">
                  <a:ln>
                    <a:noFill/>
                  </a:ln>
                  <a:solidFill>
                    <a:srgbClr val="5F001B"/>
                  </a:solidFill>
                  <a:effectLst/>
                  <a:latin typeface="Segoe UI" panose="020B0502040204020203" pitchFamily="34" charset="0"/>
                </a:rPr>
                <a:t>18 </a:t>
              </a:r>
              <a:endParaRPr kumimoji="0" lang="en-US" altLang="en-US" sz="1800" b="0" i="0" u="none" strike="noStrike" cap="none" normalizeH="0" baseline="0" dirty="0">
                <a:ln>
                  <a:noFill/>
                </a:ln>
                <a:solidFill>
                  <a:srgbClr val="5F001B"/>
                </a:solidFill>
                <a:effectLst/>
              </a:endParaRPr>
            </a:p>
          </p:txBody>
        </p:sp>
        <p:sp>
          <p:nvSpPr>
            <p:cNvPr id="33" name="Rectangle 31">
              <a:extLst>
                <a:ext uri="{FF2B5EF4-FFF2-40B4-BE49-F238E27FC236}">
                  <a16:creationId xmlns="" xmlns:a16="http://schemas.microsoft.com/office/drawing/2014/main" id="{FC12F555-D49A-4D17-9924-23A12B5D1418}"/>
                </a:ext>
              </a:extLst>
            </p:cNvPr>
            <p:cNvSpPr>
              <a:spLocks noChangeArrowheads="1"/>
            </p:cNvSpPr>
            <p:nvPr/>
          </p:nvSpPr>
          <p:spPr bwMode="auto">
            <a:xfrm>
              <a:off x="4073" y="2807"/>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2">
              <a:extLst>
                <a:ext uri="{FF2B5EF4-FFF2-40B4-BE49-F238E27FC236}">
                  <a16:creationId xmlns="" xmlns:a16="http://schemas.microsoft.com/office/drawing/2014/main" id="{607EC2FE-BB5E-4467-B30E-876EBF02310E}"/>
                </a:ext>
              </a:extLst>
            </p:cNvPr>
            <p:cNvSpPr>
              <a:spLocks noChangeArrowheads="1"/>
            </p:cNvSpPr>
            <p:nvPr/>
          </p:nvSpPr>
          <p:spPr bwMode="auto">
            <a:xfrm>
              <a:off x="228" y="2976"/>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3">
              <a:extLst>
                <a:ext uri="{FF2B5EF4-FFF2-40B4-BE49-F238E27FC236}">
                  <a16:creationId xmlns="" xmlns:a16="http://schemas.microsoft.com/office/drawing/2014/main" id="{5EB775E7-48C2-4DE2-98D7-BCECEC4831EC}"/>
                </a:ext>
              </a:extLst>
            </p:cNvPr>
            <p:cNvSpPr>
              <a:spLocks noChangeArrowheads="1"/>
            </p:cNvSpPr>
            <p:nvPr/>
          </p:nvSpPr>
          <p:spPr bwMode="auto">
            <a:xfrm>
              <a:off x="228" y="3150"/>
              <a:ext cx="3786"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2.1 Project Planning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19 </a:t>
              </a:r>
              <a:endParaRPr kumimoji="0" lang="en-US" altLang="en-US" sz="1800" b="0" i="0" u="none" strike="noStrike" cap="none" normalizeH="0" baseline="0" dirty="0">
                <a:ln>
                  <a:noFill/>
                </a:ln>
                <a:solidFill>
                  <a:srgbClr val="5F001B"/>
                </a:solidFill>
                <a:effectLst/>
              </a:endParaRPr>
            </a:p>
          </p:txBody>
        </p:sp>
        <p:sp>
          <p:nvSpPr>
            <p:cNvPr id="36" name="Rectangle 34">
              <a:extLst>
                <a:ext uri="{FF2B5EF4-FFF2-40B4-BE49-F238E27FC236}">
                  <a16:creationId xmlns="" xmlns:a16="http://schemas.microsoft.com/office/drawing/2014/main" id="{C01BFF90-AADA-4A49-A3FF-DF487F32D81D}"/>
                </a:ext>
              </a:extLst>
            </p:cNvPr>
            <p:cNvSpPr>
              <a:spLocks noChangeArrowheads="1"/>
            </p:cNvSpPr>
            <p:nvPr/>
          </p:nvSpPr>
          <p:spPr bwMode="auto">
            <a:xfrm>
              <a:off x="4091" y="315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5">
              <a:extLst>
                <a:ext uri="{FF2B5EF4-FFF2-40B4-BE49-F238E27FC236}">
                  <a16:creationId xmlns="" xmlns:a16="http://schemas.microsoft.com/office/drawing/2014/main" id="{9607B717-EF06-48F6-987A-F8E8446A4961}"/>
                </a:ext>
              </a:extLst>
            </p:cNvPr>
            <p:cNvSpPr>
              <a:spLocks noChangeArrowheads="1"/>
            </p:cNvSpPr>
            <p:nvPr/>
          </p:nvSpPr>
          <p:spPr bwMode="auto">
            <a:xfrm>
              <a:off x="228" y="3318"/>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6">
              <a:extLst>
                <a:ext uri="{FF2B5EF4-FFF2-40B4-BE49-F238E27FC236}">
                  <a16:creationId xmlns="" xmlns:a16="http://schemas.microsoft.com/office/drawing/2014/main" id="{A6EB3C79-3593-44BA-9373-E82BC215B1CF}"/>
                </a:ext>
              </a:extLst>
            </p:cNvPr>
            <p:cNvSpPr>
              <a:spLocks noChangeArrowheads="1"/>
            </p:cNvSpPr>
            <p:nvPr/>
          </p:nvSpPr>
          <p:spPr bwMode="auto">
            <a:xfrm>
              <a:off x="222" y="3486"/>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7">
              <a:extLst>
                <a:ext uri="{FF2B5EF4-FFF2-40B4-BE49-F238E27FC236}">
                  <a16:creationId xmlns="" xmlns:a16="http://schemas.microsoft.com/office/drawing/2014/main" id="{ADC65511-2F61-43B6-864C-796C18E8C301}"/>
                </a:ext>
              </a:extLst>
            </p:cNvPr>
            <p:cNvSpPr>
              <a:spLocks noChangeArrowheads="1"/>
            </p:cNvSpPr>
            <p:nvPr/>
          </p:nvSpPr>
          <p:spPr bwMode="auto">
            <a:xfrm>
              <a:off x="336" y="3486"/>
              <a:ext cx="3677"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2.1.1 Feasibility Study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___________________________________________</a:t>
              </a:r>
              <a:r>
                <a:rPr kumimoji="0" lang="en-US" altLang="en-US" sz="1600" b="0" i="0" u="none" strike="noStrike" cap="none" normalizeH="0" baseline="0" dirty="0" smtClean="0">
                  <a:ln>
                    <a:noFill/>
                  </a:ln>
                  <a:solidFill>
                    <a:srgbClr val="5F001B"/>
                  </a:solidFill>
                  <a:effectLst/>
                  <a:latin typeface="Segoe UI" panose="020B0502040204020203" pitchFamily="34" charset="0"/>
                </a:rPr>
                <a:t>19 </a:t>
              </a:r>
              <a:endParaRPr kumimoji="0" lang="en-US" altLang="en-US" sz="1800" b="0" i="0" u="none" strike="noStrike" cap="none" normalizeH="0" baseline="0" dirty="0">
                <a:ln>
                  <a:noFill/>
                </a:ln>
                <a:solidFill>
                  <a:srgbClr val="5F001B"/>
                </a:solidFill>
                <a:effectLst/>
              </a:endParaRPr>
            </a:p>
          </p:txBody>
        </p:sp>
        <p:sp>
          <p:nvSpPr>
            <p:cNvPr id="41" name="Rectangle 39">
              <a:extLst>
                <a:ext uri="{FF2B5EF4-FFF2-40B4-BE49-F238E27FC236}">
                  <a16:creationId xmlns="" xmlns:a16="http://schemas.microsoft.com/office/drawing/2014/main" id="{959BFBF5-8317-423D-8FF1-F080AF40B111}"/>
                </a:ext>
              </a:extLst>
            </p:cNvPr>
            <p:cNvSpPr>
              <a:spLocks noChangeArrowheads="1"/>
            </p:cNvSpPr>
            <p:nvPr/>
          </p:nvSpPr>
          <p:spPr bwMode="auto">
            <a:xfrm>
              <a:off x="228" y="366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0">
              <a:extLst>
                <a:ext uri="{FF2B5EF4-FFF2-40B4-BE49-F238E27FC236}">
                  <a16:creationId xmlns="" xmlns:a16="http://schemas.microsoft.com/office/drawing/2014/main" id="{A3F98BAC-801C-42D9-9381-8700C31A4A39}"/>
                </a:ext>
              </a:extLst>
            </p:cNvPr>
            <p:cNvSpPr>
              <a:spLocks noChangeArrowheads="1"/>
            </p:cNvSpPr>
            <p:nvPr/>
          </p:nvSpPr>
          <p:spPr bwMode="auto">
            <a:xfrm>
              <a:off x="222" y="3829"/>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41">
              <a:extLst>
                <a:ext uri="{FF2B5EF4-FFF2-40B4-BE49-F238E27FC236}">
                  <a16:creationId xmlns="" xmlns:a16="http://schemas.microsoft.com/office/drawing/2014/main" id="{75B495CF-8C65-4EAC-9B67-B1900A83B8F4}"/>
                </a:ext>
              </a:extLst>
            </p:cNvPr>
            <p:cNvSpPr>
              <a:spLocks noChangeArrowheads="1"/>
            </p:cNvSpPr>
            <p:nvPr/>
          </p:nvSpPr>
          <p:spPr bwMode="auto">
            <a:xfrm>
              <a:off x="336" y="3829"/>
              <a:ext cx="257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2.1.2 Estimated Cost __________________________</a:t>
              </a:r>
              <a:endParaRPr kumimoji="0" lang="en-US" altLang="en-US" sz="1800" b="0" i="0" u="none" strike="noStrike" cap="none" normalizeH="0" baseline="0" dirty="0">
                <a:ln>
                  <a:noFill/>
                </a:ln>
                <a:solidFill>
                  <a:srgbClr val="5F001B"/>
                </a:solidFill>
                <a:effectLst/>
              </a:endParaRPr>
            </a:p>
          </p:txBody>
        </p:sp>
        <p:sp>
          <p:nvSpPr>
            <p:cNvPr id="44" name="Rectangle 42">
              <a:extLst>
                <a:ext uri="{FF2B5EF4-FFF2-40B4-BE49-F238E27FC236}">
                  <a16:creationId xmlns="" xmlns:a16="http://schemas.microsoft.com/office/drawing/2014/main" id="{AFBA90D0-9626-45F3-84A0-337790A59B5C}"/>
                </a:ext>
              </a:extLst>
            </p:cNvPr>
            <p:cNvSpPr>
              <a:spLocks noChangeArrowheads="1"/>
            </p:cNvSpPr>
            <p:nvPr/>
          </p:nvSpPr>
          <p:spPr bwMode="auto">
            <a:xfrm>
              <a:off x="2850" y="3829"/>
              <a:ext cx="1123"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25 </a:t>
              </a:r>
              <a:endParaRPr kumimoji="0" lang="en-US" altLang="en-US" sz="1800" b="0" i="0" u="none" strike="noStrike" cap="none" normalizeH="0" baseline="0" dirty="0">
                <a:ln>
                  <a:noFill/>
                </a:ln>
                <a:solidFill>
                  <a:srgbClr val="5F001B"/>
                </a:solidFill>
                <a:effectLst/>
              </a:endParaRPr>
            </a:p>
          </p:txBody>
        </p:sp>
        <p:sp>
          <p:nvSpPr>
            <p:cNvPr id="45" name="Rectangle 43">
              <a:extLst>
                <a:ext uri="{FF2B5EF4-FFF2-40B4-BE49-F238E27FC236}">
                  <a16:creationId xmlns="" xmlns:a16="http://schemas.microsoft.com/office/drawing/2014/main" id="{AB7F9637-5DFA-4637-955F-6ABE66AC4601}"/>
                </a:ext>
              </a:extLst>
            </p:cNvPr>
            <p:cNvSpPr>
              <a:spLocks noChangeArrowheads="1"/>
            </p:cNvSpPr>
            <p:nvPr/>
          </p:nvSpPr>
          <p:spPr bwMode="auto">
            <a:xfrm>
              <a:off x="3953" y="382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4">
              <a:extLst>
                <a:ext uri="{FF2B5EF4-FFF2-40B4-BE49-F238E27FC236}">
                  <a16:creationId xmlns="" xmlns:a16="http://schemas.microsoft.com/office/drawing/2014/main" id="{B5FF3868-52FF-46FD-8E25-1AB5AFB3A672}"/>
                </a:ext>
              </a:extLst>
            </p:cNvPr>
            <p:cNvSpPr>
              <a:spLocks noChangeArrowheads="1"/>
            </p:cNvSpPr>
            <p:nvPr/>
          </p:nvSpPr>
          <p:spPr bwMode="auto">
            <a:xfrm>
              <a:off x="228" y="4003"/>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5">
              <a:extLst>
                <a:ext uri="{FF2B5EF4-FFF2-40B4-BE49-F238E27FC236}">
                  <a16:creationId xmlns="" xmlns:a16="http://schemas.microsoft.com/office/drawing/2014/main" id="{9A8F5A89-7BDF-4712-BEA7-243068D2CD5C}"/>
                </a:ext>
              </a:extLst>
            </p:cNvPr>
            <p:cNvSpPr>
              <a:spLocks noChangeArrowheads="1"/>
            </p:cNvSpPr>
            <p:nvPr/>
          </p:nvSpPr>
          <p:spPr bwMode="auto">
            <a:xfrm>
              <a:off x="222" y="4171"/>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6">
              <a:extLst>
                <a:ext uri="{FF2B5EF4-FFF2-40B4-BE49-F238E27FC236}">
                  <a16:creationId xmlns="" xmlns:a16="http://schemas.microsoft.com/office/drawing/2014/main" id="{AB518C37-16B3-40EB-AE79-051D36C3A52B}"/>
                </a:ext>
              </a:extLst>
            </p:cNvPr>
            <p:cNvSpPr>
              <a:spLocks noChangeArrowheads="1"/>
            </p:cNvSpPr>
            <p:nvPr/>
          </p:nvSpPr>
          <p:spPr bwMode="auto">
            <a:xfrm>
              <a:off x="336" y="4171"/>
              <a:ext cx="3673"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2.1.3 Gantt Chart _____________________________________________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26 </a:t>
              </a:r>
              <a:endParaRPr kumimoji="0" lang="en-US" altLang="en-US" sz="1800" b="0" i="0" u="none" strike="noStrike" cap="none" normalizeH="0" baseline="0" dirty="0">
                <a:ln>
                  <a:noFill/>
                </a:ln>
                <a:solidFill>
                  <a:srgbClr val="5F001B"/>
                </a:solidFill>
                <a:effectLst/>
              </a:endParaRPr>
            </a:p>
          </p:txBody>
        </p:sp>
        <p:sp>
          <p:nvSpPr>
            <p:cNvPr id="50" name="Rectangle 48">
              <a:extLst>
                <a:ext uri="{FF2B5EF4-FFF2-40B4-BE49-F238E27FC236}">
                  <a16:creationId xmlns="" xmlns:a16="http://schemas.microsoft.com/office/drawing/2014/main" id="{E8049462-0773-48F5-8B13-862CEB342000}"/>
                </a:ext>
              </a:extLst>
            </p:cNvPr>
            <p:cNvSpPr>
              <a:spLocks noChangeArrowheads="1"/>
            </p:cNvSpPr>
            <p:nvPr/>
          </p:nvSpPr>
          <p:spPr bwMode="auto">
            <a:xfrm>
              <a:off x="228" y="433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9">
              <a:extLst>
                <a:ext uri="{FF2B5EF4-FFF2-40B4-BE49-F238E27FC236}">
                  <a16:creationId xmlns="" xmlns:a16="http://schemas.microsoft.com/office/drawing/2014/main" id="{F0E6E52B-9B4A-45BD-9C29-800DD74735FF}"/>
                </a:ext>
              </a:extLst>
            </p:cNvPr>
            <p:cNvSpPr>
              <a:spLocks noChangeArrowheads="1"/>
            </p:cNvSpPr>
            <p:nvPr/>
          </p:nvSpPr>
          <p:spPr bwMode="auto">
            <a:xfrm>
              <a:off x="228" y="4513"/>
              <a:ext cx="695"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2.2 Analysis </a:t>
              </a:r>
              <a:endParaRPr kumimoji="0" lang="en-US" altLang="en-US" sz="1800" b="0" i="0" u="none" strike="noStrike" cap="none" normalizeH="0" baseline="0" dirty="0">
                <a:ln>
                  <a:noFill/>
                </a:ln>
                <a:solidFill>
                  <a:srgbClr val="5F001B"/>
                </a:solidFill>
                <a:effectLst/>
              </a:endParaRPr>
            </a:p>
          </p:txBody>
        </p:sp>
        <p:sp>
          <p:nvSpPr>
            <p:cNvPr id="52" name="Rectangle 50">
              <a:extLst>
                <a:ext uri="{FF2B5EF4-FFF2-40B4-BE49-F238E27FC236}">
                  <a16:creationId xmlns="" xmlns:a16="http://schemas.microsoft.com/office/drawing/2014/main" id="{478DA0BC-950D-43DB-B2B6-BA76DDBF58BF}"/>
                </a:ext>
              </a:extLst>
            </p:cNvPr>
            <p:cNvSpPr>
              <a:spLocks noChangeArrowheads="1"/>
            </p:cNvSpPr>
            <p:nvPr/>
          </p:nvSpPr>
          <p:spPr bwMode="auto">
            <a:xfrm>
              <a:off x="919" y="4513"/>
              <a:ext cx="11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of</a:t>
              </a:r>
              <a:endParaRPr kumimoji="0" lang="en-US" altLang="en-US" sz="1800" b="0" i="0" u="none" strike="noStrike" cap="none" normalizeH="0" baseline="0" dirty="0">
                <a:ln>
                  <a:noFill/>
                </a:ln>
                <a:solidFill>
                  <a:srgbClr val="5F001B"/>
                </a:solidFill>
                <a:effectLst/>
              </a:endParaRPr>
            </a:p>
          </p:txBody>
        </p:sp>
        <p:sp>
          <p:nvSpPr>
            <p:cNvPr id="53" name="Rectangle 51">
              <a:extLst>
                <a:ext uri="{FF2B5EF4-FFF2-40B4-BE49-F238E27FC236}">
                  <a16:creationId xmlns="" xmlns:a16="http://schemas.microsoft.com/office/drawing/2014/main" id="{966D4E90-2A02-4156-B46B-26A7A597DB10}"/>
                </a:ext>
              </a:extLst>
            </p:cNvPr>
            <p:cNvSpPr>
              <a:spLocks noChangeArrowheads="1"/>
            </p:cNvSpPr>
            <p:nvPr/>
          </p:nvSpPr>
          <p:spPr bwMode="auto">
            <a:xfrm>
              <a:off x="1033" y="4513"/>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52">
              <a:extLst>
                <a:ext uri="{FF2B5EF4-FFF2-40B4-BE49-F238E27FC236}">
                  <a16:creationId xmlns="" xmlns:a16="http://schemas.microsoft.com/office/drawing/2014/main" id="{C7029969-57C3-46CE-8FE7-9FBC7A873AEC}"/>
                </a:ext>
              </a:extLst>
            </p:cNvPr>
            <p:cNvSpPr>
              <a:spLocks noChangeArrowheads="1"/>
            </p:cNvSpPr>
            <p:nvPr/>
          </p:nvSpPr>
          <p:spPr bwMode="auto">
            <a:xfrm>
              <a:off x="1055" y="4513"/>
              <a:ext cx="2936"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Existing System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a:t>
              </a:r>
              <a:r>
                <a:rPr kumimoji="0" lang="en-US" altLang="en-US" sz="1600" b="0" i="0" u="none" strike="noStrike" cap="none" normalizeH="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28</a:t>
              </a:r>
              <a:endParaRPr kumimoji="0" lang="en-US" altLang="en-US" sz="1800" b="0" i="0" u="none" strike="noStrike" cap="none" normalizeH="0" baseline="0" dirty="0">
                <a:ln>
                  <a:noFill/>
                </a:ln>
                <a:solidFill>
                  <a:srgbClr val="5F001B"/>
                </a:solidFill>
                <a:effectLst/>
              </a:endParaRPr>
            </a:p>
          </p:txBody>
        </p:sp>
        <p:sp>
          <p:nvSpPr>
            <p:cNvPr id="55" name="Rectangle 53">
              <a:extLst>
                <a:ext uri="{FF2B5EF4-FFF2-40B4-BE49-F238E27FC236}">
                  <a16:creationId xmlns="" xmlns:a16="http://schemas.microsoft.com/office/drawing/2014/main" id="{1AAF1FF3-E8B4-4CE5-864E-4846C42171F0}"/>
                </a:ext>
              </a:extLst>
            </p:cNvPr>
            <p:cNvSpPr>
              <a:spLocks noChangeArrowheads="1"/>
            </p:cNvSpPr>
            <p:nvPr/>
          </p:nvSpPr>
          <p:spPr bwMode="auto">
            <a:xfrm>
              <a:off x="4103" y="4513"/>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5">
              <a:extLst>
                <a:ext uri="{FF2B5EF4-FFF2-40B4-BE49-F238E27FC236}">
                  <a16:creationId xmlns="" xmlns:a16="http://schemas.microsoft.com/office/drawing/2014/main" id="{3C0404AE-5FEB-4F02-A4CA-37F1F33EA085}"/>
                </a:ext>
              </a:extLst>
            </p:cNvPr>
            <p:cNvSpPr>
              <a:spLocks noChangeArrowheads="1"/>
            </p:cNvSpPr>
            <p:nvPr/>
          </p:nvSpPr>
          <p:spPr bwMode="auto">
            <a:xfrm>
              <a:off x="228" y="4850"/>
              <a:ext cx="0" cy="1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5F001B"/>
                </a:solidFill>
                <a:effectLst/>
              </a:endParaRPr>
            </a:p>
          </p:txBody>
        </p:sp>
        <p:sp>
          <p:nvSpPr>
            <p:cNvPr id="61" name="Rectangle 59">
              <a:extLst>
                <a:ext uri="{FF2B5EF4-FFF2-40B4-BE49-F238E27FC236}">
                  <a16:creationId xmlns="" xmlns:a16="http://schemas.microsoft.com/office/drawing/2014/main" id="{A8F85ABD-1191-4C58-9634-DE01D5025558}"/>
                </a:ext>
              </a:extLst>
            </p:cNvPr>
            <p:cNvSpPr>
              <a:spLocks noChangeArrowheads="1"/>
            </p:cNvSpPr>
            <p:nvPr/>
          </p:nvSpPr>
          <p:spPr bwMode="auto">
            <a:xfrm>
              <a:off x="4115" y="485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61">
              <a:extLst>
                <a:ext uri="{FF2B5EF4-FFF2-40B4-BE49-F238E27FC236}">
                  <a16:creationId xmlns="" xmlns:a16="http://schemas.microsoft.com/office/drawing/2014/main" id="{BB886FDE-3373-4CE2-B72E-7F42FBE57C94}"/>
                </a:ext>
              </a:extLst>
            </p:cNvPr>
            <p:cNvSpPr>
              <a:spLocks noChangeArrowheads="1"/>
            </p:cNvSpPr>
            <p:nvPr/>
          </p:nvSpPr>
          <p:spPr bwMode="auto">
            <a:xfrm>
              <a:off x="228" y="4863"/>
              <a:ext cx="686"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 </a:t>
              </a:r>
              <a:r>
                <a:rPr kumimoji="0" lang="en-US" altLang="en-US" sz="1600" b="0" i="0" u="none" strike="noStrike" cap="none" normalizeH="0" baseline="0" dirty="0">
                  <a:ln>
                    <a:noFill/>
                  </a:ln>
                  <a:solidFill>
                    <a:srgbClr val="5F001B"/>
                  </a:solidFill>
                  <a:effectLst/>
                  <a:latin typeface="Segoe UI" panose="020B0502040204020203" pitchFamily="34" charset="0"/>
                </a:rPr>
                <a:t>Analysis </a:t>
              </a:r>
              <a:endParaRPr kumimoji="0" lang="en-US" altLang="en-US" sz="1800" b="0" i="0" u="none" strike="noStrike" cap="none" normalizeH="0" baseline="0" dirty="0">
                <a:ln>
                  <a:noFill/>
                </a:ln>
                <a:solidFill>
                  <a:srgbClr val="5F001B"/>
                </a:solidFill>
                <a:effectLst/>
              </a:endParaRPr>
            </a:p>
          </p:txBody>
        </p:sp>
        <p:sp>
          <p:nvSpPr>
            <p:cNvPr id="64" name="Rectangle 62">
              <a:extLst>
                <a:ext uri="{FF2B5EF4-FFF2-40B4-BE49-F238E27FC236}">
                  <a16:creationId xmlns="" xmlns:a16="http://schemas.microsoft.com/office/drawing/2014/main" id="{3DFD70F4-36CD-47A6-A57C-74CCD2673051}"/>
                </a:ext>
              </a:extLst>
            </p:cNvPr>
            <p:cNvSpPr>
              <a:spLocks noChangeArrowheads="1"/>
            </p:cNvSpPr>
            <p:nvPr/>
          </p:nvSpPr>
          <p:spPr bwMode="auto">
            <a:xfrm>
              <a:off x="919" y="4863"/>
              <a:ext cx="162"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for</a:t>
              </a:r>
              <a:endParaRPr kumimoji="0" lang="en-US" altLang="en-US" sz="1800" b="0" i="0" u="none" strike="noStrike" cap="none" normalizeH="0" baseline="0" dirty="0">
                <a:ln>
                  <a:noFill/>
                </a:ln>
                <a:solidFill>
                  <a:srgbClr val="5F001B"/>
                </a:solidFill>
                <a:effectLst/>
              </a:endParaRPr>
            </a:p>
          </p:txBody>
        </p:sp>
        <p:sp>
          <p:nvSpPr>
            <p:cNvPr id="65" name="Rectangle 63">
              <a:extLst>
                <a:ext uri="{FF2B5EF4-FFF2-40B4-BE49-F238E27FC236}">
                  <a16:creationId xmlns="" xmlns:a16="http://schemas.microsoft.com/office/drawing/2014/main" id="{54CEC1A1-7D71-4DD7-87A5-99F9576D42C9}"/>
                </a:ext>
              </a:extLst>
            </p:cNvPr>
            <p:cNvSpPr>
              <a:spLocks noChangeArrowheads="1"/>
            </p:cNvSpPr>
            <p:nvPr/>
          </p:nvSpPr>
          <p:spPr bwMode="auto">
            <a:xfrm>
              <a:off x="1075" y="5192"/>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64">
              <a:extLst>
                <a:ext uri="{FF2B5EF4-FFF2-40B4-BE49-F238E27FC236}">
                  <a16:creationId xmlns="" xmlns:a16="http://schemas.microsoft.com/office/drawing/2014/main" id="{9E9C8DC3-93B4-46BA-A16A-36F76ADFDCCD}"/>
                </a:ext>
              </a:extLst>
            </p:cNvPr>
            <p:cNvSpPr>
              <a:spLocks noChangeArrowheads="1"/>
            </p:cNvSpPr>
            <p:nvPr/>
          </p:nvSpPr>
          <p:spPr bwMode="auto">
            <a:xfrm>
              <a:off x="1111" y="4863"/>
              <a:ext cx="2886" cy="1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New System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29 </a:t>
              </a:r>
              <a:endParaRPr kumimoji="0" lang="en-US" altLang="en-US" sz="1800" b="0" i="0" u="none" strike="noStrike" cap="none" normalizeH="0" baseline="0" dirty="0">
                <a:ln>
                  <a:noFill/>
                </a:ln>
                <a:solidFill>
                  <a:srgbClr val="5F001B"/>
                </a:solidFill>
                <a:effectLst/>
              </a:endParaRPr>
            </a:p>
          </p:txBody>
        </p:sp>
        <p:sp>
          <p:nvSpPr>
            <p:cNvPr id="67" name="Rectangle 65">
              <a:extLst>
                <a:ext uri="{FF2B5EF4-FFF2-40B4-BE49-F238E27FC236}">
                  <a16:creationId xmlns="" xmlns:a16="http://schemas.microsoft.com/office/drawing/2014/main" id="{6C3DF90E-8AF4-4947-B4F7-C60AA2332B34}"/>
                </a:ext>
              </a:extLst>
            </p:cNvPr>
            <p:cNvSpPr>
              <a:spLocks noChangeArrowheads="1"/>
            </p:cNvSpPr>
            <p:nvPr/>
          </p:nvSpPr>
          <p:spPr bwMode="auto">
            <a:xfrm>
              <a:off x="4127" y="5192"/>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6">
              <a:extLst>
                <a:ext uri="{FF2B5EF4-FFF2-40B4-BE49-F238E27FC236}">
                  <a16:creationId xmlns="" xmlns:a16="http://schemas.microsoft.com/office/drawing/2014/main" id="{CB40F414-5D56-4D7B-B9FE-40F39FBF261B}"/>
                </a:ext>
              </a:extLst>
            </p:cNvPr>
            <p:cNvSpPr>
              <a:spLocks noChangeArrowheads="1"/>
            </p:cNvSpPr>
            <p:nvPr/>
          </p:nvSpPr>
          <p:spPr bwMode="auto">
            <a:xfrm>
              <a:off x="-96" y="561"/>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7">
              <a:extLst>
                <a:ext uri="{FF2B5EF4-FFF2-40B4-BE49-F238E27FC236}">
                  <a16:creationId xmlns="" xmlns:a16="http://schemas.microsoft.com/office/drawing/2014/main" id="{7FD310CB-FF6B-43AD-91CA-E59DA2FEBBE8}"/>
                </a:ext>
              </a:extLst>
            </p:cNvPr>
            <p:cNvSpPr>
              <a:spLocks noChangeArrowheads="1"/>
            </p:cNvSpPr>
            <p:nvPr/>
          </p:nvSpPr>
          <p:spPr bwMode="auto">
            <a:xfrm>
              <a:off x="-96" y="561"/>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8">
              <a:extLst>
                <a:ext uri="{FF2B5EF4-FFF2-40B4-BE49-F238E27FC236}">
                  <a16:creationId xmlns="" xmlns:a16="http://schemas.microsoft.com/office/drawing/2014/main" id="{480E561E-5109-45CA-89C4-08A75034BDD5}"/>
                </a:ext>
              </a:extLst>
            </p:cNvPr>
            <p:cNvSpPr>
              <a:spLocks noChangeArrowheads="1"/>
            </p:cNvSpPr>
            <p:nvPr/>
          </p:nvSpPr>
          <p:spPr bwMode="auto">
            <a:xfrm>
              <a:off x="-60" y="561"/>
              <a:ext cx="444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9">
              <a:extLst>
                <a:ext uri="{FF2B5EF4-FFF2-40B4-BE49-F238E27FC236}">
                  <a16:creationId xmlns="" xmlns:a16="http://schemas.microsoft.com/office/drawing/2014/main" id="{A4DE63AE-0768-4E43-98E2-436613BB14DB}"/>
                </a:ext>
              </a:extLst>
            </p:cNvPr>
            <p:cNvSpPr>
              <a:spLocks noChangeArrowheads="1"/>
            </p:cNvSpPr>
            <p:nvPr/>
          </p:nvSpPr>
          <p:spPr bwMode="auto">
            <a:xfrm>
              <a:off x="4385" y="561"/>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0">
              <a:extLst>
                <a:ext uri="{FF2B5EF4-FFF2-40B4-BE49-F238E27FC236}">
                  <a16:creationId xmlns="" xmlns:a16="http://schemas.microsoft.com/office/drawing/2014/main" id="{67C31CC4-A338-42EF-89B0-1E7BAF6C5C3F}"/>
                </a:ext>
              </a:extLst>
            </p:cNvPr>
            <p:cNvSpPr>
              <a:spLocks noChangeArrowheads="1"/>
            </p:cNvSpPr>
            <p:nvPr/>
          </p:nvSpPr>
          <p:spPr bwMode="auto">
            <a:xfrm>
              <a:off x="4385" y="561"/>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1">
              <a:extLst>
                <a:ext uri="{FF2B5EF4-FFF2-40B4-BE49-F238E27FC236}">
                  <a16:creationId xmlns="" xmlns:a16="http://schemas.microsoft.com/office/drawing/2014/main" id="{28A61C67-C014-4C01-B04B-465B1C85F485}"/>
                </a:ext>
              </a:extLst>
            </p:cNvPr>
            <p:cNvSpPr>
              <a:spLocks noChangeArrowheads="1"/>
            </p:cNvSpPr>
            <p:nvPr/>
          </p:nvSpPr>
          <p:spPr bwMode="auto">
            <a:xfrm>
              <a:off x="-96" y="597"/>
              <a:ext cx="36" cy="5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2">
              <a:extLst>
                <a:ext uri="{FF2B5EF4-FFF2-40B4-BE49-F238E27FC236}">
                  <a16:creationId xmlns="" xmlns:a16="http://schemas.microsoft.com/office/drawing/2014/main" id="{D03CBDB8-ADF5-42DE-AFA3-004B277C3CF2}"/>
                </a:ext>
              </a:extLst>
            </p:cNvPr>
            <p:cNvSpPr>
              <a:spLocks noChangeArrowheads="1"/>
            </p:cNvSpPr>
            <p:nvPr/>
          </p:nvSpPr>
          <p:spPr bwMode="auto">
            <a:xfrm>
              <a:off x="4385" y="597"/>
              <a:ext cx="36" cy="5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3">
              <a:extLst>
                <a:ext uri="{FF2B5EF4-FFF2-40B4-BE49-F238E27FC236}">
                  <a16:creationId xmlns="" xmlns:a16="http://schemas.microsoft.com/office/drawing/2014/main" id="{ADD09EFA-6984-4D9B-9598-59EE6CB23E7C}"/>
                </a:ext>
              </a:extLst>
            </p:cNvPr>
            <p:cNvSpPr>
              <a:spLocks noChangeArrowheads="1"/>
            </p:cNvSpPr>
            <p:nvPr/>
          </p:nvSpPr>
          <p:spPr bwMode="auto">
            <a:xfrm>
              <a:off x="-96" y="6483"/>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4">
              <a:extLst>
                <a:ext uri="{FF2B5EF4-FFF2-40B4-BE49-F238E27FC236}">
                  <a16:creationId xmlns="" xmlns:a16="http://schemas.microsoft.com/office/drawing/2014/main" id="{B7FB6D3D-4582-4C43-8C3C-5E79536824E5}"/>
                </a:ext>
              </a:extLst>
            </p:cNvPr>
            <p:cNvSpPr>
              <a:spLocks noChangeArrowheads="1"/>
            </p:cNvSpPr>
            <p:nvPr/>
          </p:nvSpPr>
          <p:spPr bwMode="auto">
            <a:xfrm>
              <a:off x="-96" y="6483"/>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5">
              <a:extLst>
                <a:ext uri="{FF2B5EF4-FFF2-40B4-BE49-F238E27FC236}">
                  <a16:creationId xmlns="" xmlns:a16="http://schemas.microsoft.com/office/drawing/2014/main" id="{3FBB26F8-9591-4766-A065-825BBA7EDBF9}"/>
                </a:ext>
              </a:extLst>
            </p:cNvPr>
            <p:cNvSpPr>
              <a:spLocks noChangeArrowheads="1"/>
            </p:cNvSpPr>
            <p:nvPr/>
          </p:nvSpPr>
          <p:spPr bwMode="auto">
            <a:xfrm>
              <a:off x="-60" y="6483"/>
              <a:ext cx="444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6">
              <a:extLst>
                <a:ext uri="{FF2B5EF4-FFF2-40B4-BE49-F238E27FC236}">
                  <a16:creationId xmlns="" xmlns:a16="http://schemas.microsoft.com/office/drawing/2014/main" id="{69B03542-59DB-49A0-B186-DB53405BD15A}"/>
                </a:ext>
              </a:extLst>
            </p:cNvPr>
            <p:cNvSpPr>
              <a:spLocks noChangeArrowheads="1"/>
            </p:cNvSpPr>
            <p:nvPr/>
          </p:nvSpPr>
          <p:spPr bwMode="auto">
            <a:xfrm>
              <a:off x="4385" y="6483"/>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7">
              <a:extLst>
                <a:ext uri="{FF2B5EF4-FFF2-40B4-BE49-F238E27FC236}">
                  <a16:creationId xmlns="" xmlns:a16="http://schemas.microsoft.com/office/drawing/2014/main" id="{0FBEACFD-AE49-4E02-B48E-B4DE91619D49}"/>
                </a:ext>
              </a:extLst>
            </p:cNvPr>
            <p:cNvSpPr>
              <a:spLocks noChangeArrowheads="1"/>
            </p:cNvSpPr>
            <p:nvPr/>
          </p:nvSpPr>
          <p:spPr bwMode="auto">
            <a:xfrm>
              <a:off x="4385" y="6483"/>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8318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C18D032-8C4E-4DEA-910C-2679C4A7282C}"/>
              </a:ext>
            </a:extLst>
          </p:cNvPr>
          <p:cNvSpPr>
            <a:spLocks noGrp="1"/>
          </p:cNvSpPr>
          <p:nvPr>
            <p:ph type="sldNum" sz="quarter" idx="12"/>
          </p:nvPr>
        </p:nvSpPr>
        <p:spPr/>
        <p:txBody>
          <a:bodyPr/>
          <a:lstStyle/>
          <a:p>
            <a:fld id="{C62738F0-FE43-43DC-A3B5-EDC7A5D63182}" type="slidenum">
              <a:rPr lang="en-US" smtClean="0"/>
              <a:t>40</a:t>
            </a:fld>
            <a:endParaRPr lang="en-US"/>
          </a:p>
        </p:txBody>
      </p:sp>
      <p:sp>
        <p:nvSpPr>
          <p:cNvPr id="3" name="مربع نص 2">
            <a:extLst>
              <a:ext uri="{FF2B5EF4-FFF2-40B4-BE49-F238E27FC236}">
                <a16:creationId xmlns="" xmlns:a16="http://schemas.microsoft.com/office/drawing/2014/main" id="{52C46210-62FF-4C49-9CAC-839434930A0E}"/>
              </a:ext>
            </a:extLst>
          </p:cNvPr>
          <p:cNvSpPr txBox="1"/>
          <p:nvPr/>
        </p:nvSpPr>
        <p:spPr>
          <a:xfrm>
            <a:off x="240506" y="1216932"/>
            <a:ext cx="6376987" cy="7874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endParaRPr lang="en-US" sz="2400" dirty="0"/>
          </a:p>
          <a:p>
            <a:pPr marL="0" marR="0">
              <a:lnSpc>
                <a:spcPct val="107000"/>
              </a:lnSpc>
              <a:spcBef>
                <a:spcPts val="0"/>
              </a:spcBef>
              <a:spcAft>
                <a:spcPts val="0"/>
              </a:spcAft>
            </a:pPr>
            <a:r>
              <a:rPr lang="en-US" sz="2400" dirty="0"/>
              <a:t> </a:t>
            </a:r>
          </a:p>
        </p:txBody>
      </p:sp>
      <p:pic>
        <p:nvPicPr>
          <p:cNvPr id="5" name="صورة 4">
            <a:extLst>
              <a:ext uri="{FF2B5EF4-FFF2-40B4-BE49-F238E27FC236}">
                <a16:creationId xmlns="" xmlns:a16="http://schemas.microsoft.com/office/drawing/2014/main" id="{74EE2EB7-92C5-403B-A8A6-C96031ADAACE}"/>
              </a:ext>
            </a:extLst>
          </p:cNvPr>
          <p:cNvPicPr>
            <a:picLocks noChangeAspect="1"/>
          </p:cNvPicPr>
          <p:nvPr/>
        </p:nvPicPr>
        <p:blipFill rotWithShape="1">
          <a:blip r:embed="rId3"/>
          <a:srcRect l="24168" t="41503" r="25277" b="34781"/>
          <a:stretch/>
        </p:blipFill>
        <p:spPr>
          <a:xfrm>
            <a:off x="240505" y="1371599"/>
            <a:ext cx="6500809" cy="1714501"/>
          </a:xfrm>
          <a:prstGeom prst="rect">
            <a:avLst/>
          </a:prstGeom>
        </p:spPr>
      </p:pic>
      <p:sp>
        <p:nvSpPr>
          <p:cNvPr id="6" name="مربع نص 5">
            <a:extLst>
              <a:ext uri="{FF2B5EF4-FFF2-40B4-BE49-F238E27FC236}">
                <a16:creationId xmlns="" xmlns:a16="http://schemas.microsoft.com/office/drawing/2014/main" id="{E689BEEA-9097-4CC7-9217-8063AA034133}"/>
              </a:ext>
            </a:extLst>
          </p:cNvPr>
          <p:cNvSpPr txBox="1"/>
          <p:nvPr/>
        </p:nvSpPr>
        <p:spPr>
          <a:xfrm>
            <a:off x="240506" y="1274082"/>
            <a:ext cx="6376987" cy="53108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r>
              <a:rPr lang="en-US" sz="2000" b="1" dirty="0"/>
              <a:t>• Can be avoided by: </a:t>
            </a:r>
            <a:r>
              <a:rPr lang="en-US" sz="2000" dirty="0"/>
              <a:t>o Good research. o Regularly checking the budget spent and needed. o Never skipping the budget through any new added requirements.</a:t>
            </a:r>
          </a:p>
          <a:p>
            <a:pPr marL="0" marR="0">
              <a:lnSpc>
                <a:spcPct val="107000"/>
              </a:lnSpc>
              <a:spcBef>
                <a:spcPts val="0"/>
              </a:spcBef>
              <a:spcAft>
                <a:spcPts val="0"/>
              </a:spcAft>
            </a:pPr>
            <a:endParaRPr lang="en-US" sz="2000" dirty="0"/>
          </a:p>
          <a:p>
            <a:pPr marL="0" marR="0">
              <a:lnSpc>
                <a:spcPct val="107000"/>
              </a:lnSpc>
              <a:spcBef>
                <a:spcPts val="0"/>
              </a:spcBef>
              <a:spcAft>
                <a:spcPts val="0"/>
              </a:spcAft>
            </a:pPr>
            <a:r>
              <a:rPr lang="en-US" sz="2000" dirty="0"/>
              <a:t> • </a:t>
            </a:r>
            <a:r>
              <a:rPr lang="en-US" sz="2000" b="1" dirty="0"/>
              <a:t>Can be reduced (if happened) by : </a:t>
            </a:r>
            <a:r>
              <a:rPr lang="en-US" sz="2000" dirty="0"/>
              <a:t>o Sacrifice not-so-needed resource that consume money. o Quick adaptation. o Replace cost-consuming parties with other available-</a:t>
            </a:r>
            <a:r>
              <a:rPr lang="en-US" sz="2000" dirty="0" err="1"/>
              <a:t>resourceconsuming</a:t>
            </a:r>
            <a:r>
              <a:rPr lang="en-US" sz="2000" dirty="0"/>
              <a:t> parties.</a:t>
            </a:r>
            <a:endParaRPr lang="en-US" dirty="0"/>
          </a:p>
        </p:txBody>
      </p:sp>
    </p:spTree>
    <p:extLst>
      <p:ext uri="{BB962C8B-B14F-4D97-AF65-F5344CB8AC3E}">
        <p14:creationId xmlns:p14="http://schemas.microsoft.com/office/powerpoint/2010/main" val="3556581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1173983-38D6-41B5-9201-CBB5409B0D67}"/>
              </a:ext>
            </a:extLst>
          </p:cNvPr>
          <p:cNvSpPr>
            <a:spLocks noGrp="1"/>
          </p:cNvSpPr>
          <p:nvPr>
            <p:ph type="sldNum" sz="quarter" idx="12"/>
          </p:nvPr>
        </p:nvSpPr>
        <p:spPr/>
        <p:txBody>
          <a:bodyPr/>
          <a:lstStyle/>
          <a:p>
            <a:fld id="{C62738F0-FE43-43DC-A3B5-EDC7A5D63182}" type="slidenum">
              <a:rPr lang="en-US" smtClean="0"/>
              <a:t>41</a:t>
            </a:fld>
            <a:endParaRPr lang="en-US"/>
          </a:p>
        </p:txBody>
      </p:sp>
      <p:pic>
        <p:nvPicPr>
          <p:cNvPr id="4" name="صورة 3">
            <a:extLst>
              <a:ext uri="{FF2B5EF4-FFF2-40B4-BE49-F238E27FC236}">
                <a16:creationId xmlns="" xmlns:a16="http://schemas.microsoft.com/office/drawing/2014/main" id="{37A936BA-6D81-4E48-A7F2-51225ED926F2}"/>
              </a:ext>
            </a:extLst>
          </p:cNvPr>
          <p:cNvPicPr>
            <a:picLocks noChangeAspect="1"/>
          </p:cNvPicPr>
          <p:nvPr/>
        </p:nvPicPr>
        <p:blipFill rotWithShape="1">
          <a:blip r:embed="rId3"/>
          <a:srcRect l="23611" t="19368" r="26112" b="50000"/>
          <a:stretch/>
        </p:blipFill>
        <p:spPr>
          <a:xfrm>
            <a:off x="190500" y="1276350"/>
            <a:ext cx="6173122" cy="2114550"/>
          </a:xfrm>
          <a:prstGeom prst="rect">
            <a:avLst/>
          </a:prstGeom>
        </p:spPr>
      </p:pic>
      <p:sp>
        <p:nvSpPr>
          <p:cNvPr id="7" name="مربع نص 6">
            <a:extLst>
              <a:ext uri="{FF2B5EF4-FFF2-40B4-BE49-F238E27FC236}">
                <a16:creationId xmlns="" xmlns:a16="http://schemas.microsoft.com/office/drawing/2014/main" id="{6567045B-6800-4E28-9F5A-8A0A3781EB4D}"/>
              </a:ext>
            </a:extLst>
          </p:cNvPr>
          <p:cNvSpPr txBox="1"/>
          <p:nvPr/>
        </p:nvSpPr>
        <p:spPr>
          <a:xfrm>
            <a:off x="240506" y="1202442"/>
            <a:ext cx="6376987" cy="4424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endParaRPr lang="en-US" sz="1200" dirty="0"/>
          </a:p>
          <a:p>
            <a:pPr marL="0" marR="0">
              <a:lnSpc>
                <a:spcPct val="107000"/>
              </a:lnSpc>
              <a:spcBef>
                <a:spcPts val="0"/>
              </a:spcBef>
              <a:spcAft>
                <a:spcPts val="0"/>
              </a:spcAft>
            </a:pPr>
            <a:r>
              <a:rPr lang="en-US" sz="1800" b="1" dirty="0"/>
              <a:t>• Can be avoided by: </a:t>
            </a:r>
            <a:r>
              <a:rPr lang="en-US" sz="1800" dirty="0"/>
              <a:t>Monitoring and evaluations at regular intervals. o Cutting the project into very small tasks. Full training before proceeding the work. </a:t>
            </a:r>
          </a:p>
          <a:p>
            <a:pPr marL="0" marR="0">
              <a:lnSpc>
                <a:spcPct val="107000"/>
              </a:lnSpc>
              <a:spcBef>
                <a:spcPts val="0"/>
              </a:spcBef>
              <a:spcAft>
                <a:spcPts val="0"/>
              </a:spcAft>
            </a:pPr>
            <a:r>
              <a:rPr lang="en-US" sz="1800" b="1" dirty="0"/>
              <a:t>• Can be reduced (if happened) by: </a:t>
            </a:r>
            <a:r>
              <a:rPr lang="en-US" sz="1800" dirty="0"/>
              <a:t> Adding pieces of training into the normal work. o Rotation through the training. o Changing the responsibilities to achieve the best optimized output. o Learning and planning again</a:t>
            </a:r>
            <a:endParaRPr lang="en-US" sz="1200" dirty="0"/>
          </a:p>
        </p:txBody>
      </p:sp>
    </p:spTree>
    <p:extLst>
      <p:ext uri="{BB962C8B-B14F-4D97-AF65-F5344CB8AC3E}">
        <p14:creationId xmlns:p14="http://schemas.microsoft.com/office/powerpoint/2010/main" val="3347145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86C3965-5AED-408E-B17A-64770D940855}"/>
              </a:ext>
            </a:extLst>
          </p:cNvPr>
          <p:cNvSpPr>
            <a:spLocks noGrp="1"/>
          </p:cNvSpPr>
          <p:nvPr>
            <p:ph type="sldNum" sz="quarter" idx="12"/>
          </p:nvPr>
        </p:nvSpPr>
        <p:spPr/>
        <p:txBody>
          <a:bodyPr/>
          <a:lstStyle/>
          <a:p>
            <a:fld id="{C62738F0-FE43-43DC-A3B5-EDC7A5D63182}" type="slidenum">
              <a:rPr lang="en-US" smtClean="0"/>
              <a:t>42</a:t>
            </a:fld>
            <a:endParaRPr lang="en-US"/>
          </a:p>
        </p:txBody>
      </p:sp>
      <p:pic>
        <p:nvPicPr>
          <p:cNvPr id="4" name="صورة 3">
            <a:extLst>
              <a:ext uri="{FF2B5EF4-FFF2-40B4-BE49-F238E27FC236}">
                <a16:creationId xmlns="" xmlns:a16="http://schemas.microsoft.com/office/drawing/2014/main" id="{B7D42265-A935-47D1-8743-DB3978EBEBE8}"/>
              </a:ext>
            </a:extLst>
          </p:cNvPr>
          <p:cNvPicPr>
            <a:picLocks noChangeAspect="1"/>
          </p:cNvPicPr>
          <p:nvPr/>
        </p:nvPicPr>
        <p:blipFill rotWithShape="1">
          <a:blip r:embed="rId3"/>
          <a:srcRect l="23611" t="24209" r="24445" b="44566"/>
          <a:stretch/>
        </p:blipFill>
        <p:spPr>
          <a:xfrm>
            <a:off x="342900" y="1158229"/>
            <a:ext cx="6267908" cy="2118371"/>
          </a:xfrm>
          <a:prstGeom prst="rect">
            <a:avLst/>
          </a:prstGeom>
        </p:spPr>
      </p:pic>
      <p:sp>
        <p:nvSpPr>
          <p:cNvPr id="5" name="مربع نص 4">
            <a:extLst>
              <a:ext uri="{FF2B5EF4-FFF2-40B4-BE49-F238E27FC236}">
                <a16:creationId xmlns="" xmlns:a16="http://schemas.microsoft.com/office/drawing/2014/main" id="{415364FA-994A-4211-8DA8-CE02157A8D5A}"/>
              </a:ext>
            </a:extLst>
          </p:cNvPr>
          <p:cNvSpPr txBox="1"/>
          <p:nvPr/>
        </p:nvSpPr>
        <p:spPr>
          <a:xfrm>
            <a:off x="240506" y="1202442"/>
            <a:ext cx="6376987" cy="52472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endParaRPr lang="en-US" dirty="0"/>
          </a:p>
          <a:p>
            <a:pPr marL="0" marR="0">
              <a:lnSpc>
                <a:spcPct val="107000"/>
              </a:lnSpc>
              <a:spcBef>
                <a:spcPts val="0"/>
              </a:spcBef>
              <a:spcAft>
                <a:spcPts val="0"/>
              </a:spcAft>
            </a:pPr>
            <a:r>
              <a:rPr lang="en-US" sz="1800" b="1" dirty="0"/>
              <a:t>• Can be avoided by</a:t>
            </a:r>
            <a:r>
              <a:rPr lang="en-US" sz="1800" dirty="0"/>
              <a:t>: o Preparing the threats and actions resulted. o Understanding the platform\tools used. o Not rushing the analysis phase. o Specifying the desired outcome. o Detailed test cases and regulations.</a:t>
            </a:r>
          </a:p>
          <a:p>
            <a:pPr marL="0" marR="0">
              <a:lnSpc>
                <a:spcPct val="107000"/>
              </a:lnSpc>
              <a:spcBef>
                <a:spcPts val="0"/>
              </a:spcBef>
              <a:spcAft>
                <a:spcPts val="0"/>
              </a:spcAft>
            </a:pPr>
            <a:r>
              <a:rPr lang="en-US" sz="1800" b="1" dirty="0"/>
              <a:t> • Can be reduced (if happened) by: </a:t>
            </a:r>
            <a:r>
              <a:rPr lang="en-US" sz="1800" dirty="0"/>
              <a:t>o Analyzing the security threats. o Preparation for facing any attack. o Quick adaptation to any new requirements. o Evaluating \monitoring the database from time to time</a:t>
            </a:r>
            <a:endParaRPr lang="en-US" dirty="0"/>
          </a:p>
        </p:txBody>
      </p:sp>
    </p:spTree>
    <p:extLst>
      <p:ext uri="{BB962C8B-B14F-4D97-AF65-F5344CB8AC3E}">
        <p14:creationId xmlns:p14="http://schemas.microsoft.com/office/powerpoint/2010/main" val="1727734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F93884A-3E11-49BF-A9CA-8D2BD1EE2386}"/>
              </a:ext>
            </a:extLst>
          </p:cNvPr>
          <p:cNvSpPr>
            <a:spLocks noGrp="1"/>
          </p:cNvSpPr>
          <p:nvPr>
            <p:ph type="sldNum" sz="quarter" idx="12"/>
          </p:nvPr>
        </p:nvSpPr>
        <p:spPr/>
        <p:txBody>
          <a:bodyPr/>
          <a:lstStyle/>
          <a:p>
            <a:fld id="{C62738F0-FE43-43DC-A3B5-EDC7A5D63182}" type="slidenum">
              <a:rPr lang="en-US" smtClean="0"/>
              <a:t>43</a:t>
            </a:fld>
            <a:endParaRPr lang="en-US"/>
          </a:p>
        </p:txBody>
      </p:sp>
      <p:grpSp>
        <p:nvGrpSpPr>
          <p:cNvPr id="3" name="Group 4"/>
          <p:cNvGrpSpPr>
            <a:grpSpLocks noChangeAspect="1"/>
          </p:cNvGrpSpPr>
          <p:nvPr/>
        </p:nvGrpSpPr>
        <p:grpSpPr bwMode="auto">
          <a:xfrm>
            <a:off x="0" y="3305174"/>
            <a:ext cx="7165976" cy="7678914"/>
            <a:chOff x="-93" y="2338"/>
            <a:chExt cx="4514" cy="5953"/>
          </a:xfrm>
        </p:grpSpPr>
        <p:sp>
          <p:nvSpPr>
            <p:cNvPr id="7" name="AutoShape 3"/>
            <p:cNvSpPr>
              <a:spLocks noChangeAspect="1" noChangeArrowheads="1" noTextEdit="1"/>
            </p:cNvSpPr>
            <p:nvPr/>
          </p:nvSpPr>
          <p:spPr bwMode="auto">
            <a:xfrm>
              <a:off x="234" y="2664"/>
              <a:ext cx="3859" cy="10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1174" y="2666"/>
              <a:ext cx="1661"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smtClean="0">
                  <a:solidFill>
                    <a:srgbClr val="5F001B"/>
                  </a:solidFill>
                  <a:latin typeface="Segoe UI" panose="020B0502040204020203" pitchFamily="34" charset="0"/>
                </a:rPr>
                <a:t>3.Software Design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3154" y="2666"/>
              <a:ext cx="166" cy="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5F001B"/>
                  </a:solidFill>
                  <a:effectLst/>
                  <a:latin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433" y="3175"/>
              <a:ext cx="0" cy="1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324" y="3019"/>
              <a:ext cx="3474" cy="2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5F001B"/>
                  </a:solidFill>
                  <a:effectLst/>
                  <a:latin typeface="Calibri" panose="020F0502020204030204" pitchFamily="34" charset="0"/>
                </a:rPr>
                <a:t>In this chapter, we will go deeper in Health</a:t>
              </a:r>
              <a:r>
                <a:rPr kumimoji="0" lang="en-US" altLang="en-US" sz="1400" b="0" i="0" u="none" strike="noStrike" cap="none" normalizeH="0" dirty="0" smtClean="0">
                  <a:ln>
                    <a:noFill/>
                  </a:ln>
                  <a:solidFill>
                    <a:srgbClr val="5F001B"/>
                  </a:solidFill>
                  <a:effectLst/>
                  <a:latin typeface="Calibri" panose="020F0502020204030204" pitchFamily="34" charset="0"/>
                </a:rPr>
                <a:t> </a:t>
              </a:r>
              <a:r>
                <a:rPr kumimoji="0" lang="en-US" altLang="en-US" sz="1400" b="0" i="0" u="none" strike="noStrike" cap="none" normalizeH="0" dirty="0" err="1" smtClean="0">
                  <a:ln>
                    <a:noFill/>
                  </a:ln>
                  <a:solidFill>
                    <a:srgbClr val="5F001B"/>
                  </a:solidFill>
                  <a:effectLst/>
                  <a:latin typeface="Calibri" panose="020F0502020204030204" pitchFamily="34" charset="0"/>
                </a:rPr>
                <a:t>Plus+’s</a:t>
              </a:r>
              <a:r>
                <a:rPr kumimoji="0" lang="en-US" altLang="en-US" sz="1400" b="0" i="0" u="none" strike="noStrike" cap="none" normalizeH="0" dirty="0" smtClean="0">
                  <a:ln>
                    <a:noFill/>
                  </a:ln>
                  <a:solidFill>
                    <a:srgbClr val="5F001B"/>
                  </a:solidFill>
                  <a:effectLst/>
                  <a:latin typeface="Calibri" panose="020F0502020204030204" pitchFamily="34" charset="0"/>
                </a:rPr>
                <a:t> </a:t>
              </a:r>
              <a:r>
                <a:rPr kumimoji="0" lang="en-US" altLang="en-US" sz="1400" b="0" i="0" u="none" strike="noStrike" cap="none" normalizeH="0" dirty="0" err="1" smtClean="0">
                  <a:ln>
                    <a:noFill/>
                  </a:ln>
                  <a:solidFill>
                    <a:srgbClr val="5F001B"/>
                  </a:solidFill>
                  <a:effectLst/>
                  <a:latin typeface="Calibri" panose="020F0502020204030204" pitchFamily="34" charset="0"/>
                </a:rPr>
                <a:t>design</a:t>
              </a:r>
              <a:r>
                <a:rPr kumimoji="0" lang="en-US" altLang="en-US" sz="1400" b="0" i="0" u="none" strike="noStrike" cap="none" normalizeH="0" baseline="0" dirty="0" err="1" smtClean="0">
                  <a:ln>
                    <a:noFill/>
                  </a:ln>
                  <a:solidFill>
                    <a:srgbClr val="5F001B"/>
                  </a:solidFill>
                  <a:effectLst/>
                  <a:latin typeface="Calibri" panose="020F0502020204030204" pitchFamily="34" charset="0"/>
                </a:rPr>
                <a:t>,and</a:t>
              </a:r>
              <a:r>
                <a:rPr kumimoji="0" lang="en-US" altLang="en-US" sz="1400" b="0" i="0" u="none" strike="noStrike" cap="none" normalizeH="0" baseline="0" dirty="0" smtClean="0">
                  <a:ln>
                    <a:noFill/>
                  </a:ln>
                  <a:solidFill>
                    <a:srgbClr val="5F001B"/>
                  </a:solidFill>
                  <a:effectLst/>
                  <a:latin typeface="Calibri" panose="020F0502020204030204" pitchFamily="34" charset="0"/>
                </a:rPr>
                <a:t> present its</a:t>
              </a:r>
              <a:r>
                <a:rPr kumimoji="0" lang="en-US" altLang="en-US" sz="1400" b="0" i="0" u="none" strike="noStrike" cap="none" normalizeH="0" dirty="0" smtClean="0">
                  <a:ln>
                    <a:noFill/>
                  </a:ln>
                  <a:solidFill>
                    <a:srgbClr val="5F001B"/>
                  </a:solidFill>
                  <a:effectLst/>
                  <a:latin typeface="Calibri" panose="020F0502020204030204" pitchFamily="34" charset="0"/>
                </a:rPr>
                <a:t> diagrams</a:t>
              </a:r>
              <a:r>
                <a:rPr kumimoji="0" lang="en-US" altLang="en-US" sz="1400" b="0" i="0" u="none" strike="noStrike" cap="none" normalizeH="0" baseline="0" dirty="0" smtClean="0">
                  <a:ln>
                    <a:noFill/>
                  </a:ln>
                  <a:solidFill>
                    <a:srgbClr val="5F001B"/>
                  </a:solidFill>
                  <a:effectLst/>
                  <a:latin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277" y="3323"/>
              <a:ext cx="0" cy="1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1"/>
            <p:cNvSpPr>
              <a:spLocks noChangeArrowheads="1"/>
            </p:cNvSpPr>
            <p:nvPr/>
          </p:nvSpPr>
          <p:spPr bwMode="auto">
            <a:xfrm>
              <a:off x="248" y="3469"/>
              <a:ext cx="0" cy="1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4080" y="3469"/>
              <a:ext cx="84" cy="1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5F001B"/>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3"/>
            <p:cNvSpPr>
              <a:spLocks noChangeArrowheads="1"/>
            </p:cNvSpPr>
            <p:nvPr/>
          </p:nvSpPr>
          <p:spPr bwMode="auto">
            <a:xfrm>
              <a:off x="-93" y="2338"/>
              <a:ext cx="36" cy="35"/>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p:cNvSpPr>
              <a:spLocks noChangeArrowheads="1"/>
            </p:cNvSpPr>
            <p:nvPr/>
          </p:nvSpPr>
          <p:spPr bwMode="auto">
            <a:xfrm>
              <a:off x="-93" y="2338"/>
              <a:ext cx="36" cy="35"/>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6"/>
            <p:cNvSpPr>
              <a:spLocks noChangeArrowheads="1"/>
            </p:cNvSpPr>
            <p:nvPr/>
          </p:nvSpPr>
          <p:spPr bwMode="auto">
            <a:xfrm>
              <a:off x="4386" y="2338"/>
              <a:ext cx="35" cy="35"/>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7"/>
            <p:cNvSpPr>
              <a:spLocks noChangeArrowheads="1"/>
            </p:cNvSpPr>
            <p:nvPr/>
          </p:nvSpPr>
          <p:spPr bwMode="auto">
            <a:xfrm>
              <a:off x="4386" y="2338"/>
              <a:ext cx="35" cy="35"/>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20"/>
            <p:cNvSpPr>
              <a:spLocks noChangeArrowheads="1"/>
            </p:cNvSpPr>
            <p:nvPr/>
          </p:nvSpPr>
          <p:spPr bwMode="auto">
            <a:xfrm>
              <a:off x="-93" y="8255"/>
              <a:ext cx="36" cy="36"/>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93" y="8255"/>
              <a:ext cx="36" cy="36"/>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4386" y="8255"/>
              <a:ext cx="35" cy="36"/>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4386" y="8255"/>
              <a:ext cx="35" cy="36"/>
            </a:xfrm>
            <a:prstGeom prst="rect">
              <a:avLst/>
            </a:prstGeom>
            <a:solidFill>
              <a:srgbClr val="007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986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1" name="Rectangle 20"/>
          <p:cNvSpPr/>
          <p:nvPr/>
        </p:nvSpPr>
        <p:spPr>
          <a:xfrm>
            <a:off x="280959" y="1212334"/>
            <a:ext cx="2052934" cy="400110"/>
          </a:xfrm>
          <a:prstGeom prst="rect">
            <a:avLst/>
          </a:prstGeom>
        </p:spPr>
        <p:txBody>
          <a:bodyPr wrap="none">
            <a:spAutoFit/>
          </a:bodyPr>
          <a:lstStyle/>
          <a:p>
            <a:r>
              <a:rPr lang="en-US" sz="2000" b="1" dirty="0" smtClean="0">
                <a:solidFill>
                  <a:srgbClr val="48042B"/>
                </a:solidFill>
              </a:rPr>
              <a:t>3.1 Class Diagram</a:t>
            </a:r>
            <a:endParaRPr lang="en-US" sz="2000" b="1" dirty="0">
              <a:solidFill>
                <a:srgbClr val="48042B"/>
              </a:solidFill>
            </a:endParaRPr>
          </a:p>
        </p:txBody>
      </p:sp>
      <p:pic>
        <p:nvPicPr>
          <p:cNvPr id="2" name="Picture 1"/>
          <p:cNvPicPr>
            <a:picLocks noChangeAspect="1"/>
          </p:cNvPicPr>
          <p:nvPr/>
        </p:nvPicPr>
        <p:blipFill>
          <a:blip r:embed="rId3"/>
          <a:stretch>
            <a:fillRect/>
          </a:stretch>
        </p:blipFill>
        <p:spPr>
          <a:xfrm>
            <a:off x="169333" y="1648179"/>
            <a:ext cx="6513690" cy="7202310"/>
          </a:xfrm>
          <a:prstGeom prst="rect">
            <a:avLst/>
          </a:prstGeom>
        </p:spPr>
      </p:pic>
    </p:spTree>
    <p:extLst>
      <p:ext uri="{BB962C8B-B14F-4D97-AF65-F5344CB8AC3E}">
        <p14:creationId xmlns:p14="http://schemas.microsoft.com/office/powerpoint/2010/main" val="284089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86B9963-311B-445A-93B0-60DB9EEC301A}"/>
              </a:ext>
            </a:extLst>
          </p:cNvPr>
          <p:cNvSpPr>
            <a:spLocks noGrp="1"/>
          </p:cNvSpPr>
          <p:nvPr>
            <p:ph type="sldNum" sz="quarter" idx="12"/>
          </p:nvPr>
        </p:nvSpPr>
        <p:spPr/>
        <p:txBody>
          <a:bodyPr/>
          <a:lstStyle/>
          <a:p>
            <a:fld id="{C62738F0-FE43-43DC-A3B5-EDC7A5D63182}" type="slidenum">
              <a:rPr lang="en-US" smtClean="0"/>
              <a:t>45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 y="2682043"/>
            <a:ext cx="6706181" cy="4541914"/>
          </a:xfrm>
          <a:prstGeom prst="rect">
            <a:avLst/>
          </a:prstGeom>
        </p:spPr>
      </p:pic>
      <p:sp>
        <p:nvSpPr>
          <p:cNvPr id="4" name="Rectangle 3"/>
          <p:cNvSpPr/>
          <p:nvPr/>
        </p:nvSpPr>
        <p:spPr>
          <a:xfrm>
            <a:off x="280959" y="1212334"/>
            <a:ext cx="4785541"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3.2.1 Sequence Diagram – Add </a:t>
            </a:r>
            <a:r>
              <a:rPr lang="en-US" sz="2000" b="1" dirty="0">
                <a:solidFill>
                  <a:srgbClr val="48042B"/>
                </a:solidFill>
                <a:latin typeface="Times New Roman" panose="02020603050405020304" pitchFamily="18" charset="0"/>
                <a:ea typeface="Calibri" panose="020F0502020204030204" pitchFamily="34" charset="0"/>
                <a:cs typeface="Arial" panose="020B0604020202020204" pitchFamily="34" charset="0"/>
              </a:rPr>
              <a:t>G</a:t>
            </a:r>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ym Plan:</a:t>
            </a:r>
            <a:endParaRPr lang="en-US" sz="2000" b="1" dirty="0">
              <a:solidFill>
                <a:srgbClr val="48042B"/>
              </a:solidFill>
            </a:endParaRPr>
          </a:p>
        </p:txBody>
      </p:sp>
    </p:spTree>
    <p:extLst>
      <p:ext uri="{BB962C8B-B14F-4D97-AF65-F5344CB8AC3E}">
        <p14:creationId xmlns:p14="http://schemas.microsoft.com/office/powerpoint/2010/main" val="3029276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DAAB805-2383-4D46-84FF-DEEAB9F1C0F8}"/>
              </a:ext>
            </a:extLst>
          </p:cNvPr>
          <p:cNvSpPr>
            <a:spLocks noGrp="1"/>
          </p:cNvSpPr>
          <p:nvPr>
            <p:ph type="sldNum" sz="quarter" idx="12"/>
          </p:nvPr>
        </p:nvSpPr>
        <p:spPr/>
        <p:txBody>
          <a:bodyPr/>
          <a:lstStyle/>
          <a:p>
            <a:fld id="{C62738F0-FE43-43DC-A3B5-EDC7A5D63182}" type="slidenum">
              <a:rPr lang="en-US" smtClean="0"/>
              <a:t>46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97772"/>
            <a:ext cx="6858000" cy="3910456"/>
          </a:xfrm>
          <a:prstGeom prst="rect">
            <a:avLst/>
          </a:prstGeom>
        </p:spPr>
      </p:pic>
      <p:sp>
        <p:nvSpPr>
          <p:cNvPr id="4" name="Rectangle 3"/>
          <p:cNvSpPr/>
          <p:nvPr/>
        </p:nvSpPr>
        <p:spPr>
          <a:xfrm>
            <a:off x="280959" y="1212334"/>
            <a:ext cx="4216475"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3.2.2 Sequence Diagram – Add Post :</a:t>
            </a:r>
            <a:endParaRPr lang="en-US" sz="2000" b="1" dirty="0">
              <a:solidFill>
                <a:srgbClr val="48042B"/>
              </a:solidFill>
            </a:endParaRPr>
          </a:p>
        </p:txBody>
      </p:sp>
    </p:spTree>
    <p:extLst>
      <p:ext uri="{BB962C8B-B14F-4D97-AF65-F5344CB8AC3E}">
        <p14:creationId xmlns:p14="http://schemas.microsoft.com/office/powerpoint/2010/main" val="97687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F7E4F53-E214-4A18-B945-B06430E9C4CA}"/>
              </a:ext>
            </a:extLst>
          </p:cNvPr>
          <p:cNvSpPr>
            <a:spLocks noGrp="1"/>
          </p:cNvSpPr>
          <p:nvPr>
            <p:ph type="sldNum" sz="quarter" idx="12"/>
          </p:nvPr>
        </p:nvSpPr>
        <p:spPr/>
        <p:txBody>
          <a:bodyPr/>
          <a:lstStyle/>
          <a:p>
            <a:fld id="{C62738F0-FE43-43DC-A3B5-EDC7A5D63182}" type="slidenum">
              <a:rPr lang="en-US" smtClean="0"/>
              <a:t>47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6621"/>
            <a:ext cx="6858000" cy="3931603"/>
          </a:xfrm>
          <a:prstGeom prst="rect">
            <a:avLst/>
          </a:prstGeom>
        </p:spPr>
      </p:pic>
      <p:sp>
        <p:nvSpPr>
          <p:cNvPr id="4" name="Rectangle 3"/>
          <p:cNvSpPr/>
          <p:nvPr/>
        </p:nvSpPr>
        <p:spPr>
          <a:xfrm>
            <a:off x="280959" y="1212334"/>
            <a:ext cx="4833374"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3.2.3 Sequence Diagram – Detect </a:t>
            </a:r>
            <a:r>
              <a:rPr lang="en-US" sz="2000" b="1" dirty="0">
                <a:solidFill>
                  <a:srgbClr val="48042B"/>
                </a:solidFill>
                <a:latin typeface="Times New Roman" panose="02020603050405020304" pitchFamily="18" charset="0"/>
                <a:ea typeface="Calibri" panose="020F0502020204030204" pitchFamily="34" charset="0"/>
                <a:cs typeface="Arial" panose="020B0604020202020204" pitchFamily="34" charset="0"/>
              </a:rPr>
              <a:t>C</a:t>
            </a:r>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alories:</a:t>
            </a:r>
            <a:endParaRPr lang="en-US" sz="2000" b="1" dirty="0">
              <a:solidFill>
                <a:srgbClr val="48042B"/>
              </a:solidFill>
            </a:endParaRPr>
          </a:p>
        </p:txBody>
      </p:sp>
    </p:spTree>
    <p:extLst>
      <p:ext uri="{BB962C8B-B14F-4D97-AF65-F5344CB8AC3E}">
        <p14:creationId xmlns:p14="http://schemas.microsoft.com/office/powerpoint/2010/main" val="2706533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0919964-EB94-4CA6-98E1-3C8F9CAC57D7}"/>
              </a:ext>
            </a:extLst>
          </p:cNvPr>
          <p:cNvSpPr>
            <a:spLocks noGrp="1"/>
          </p:cNvSpPr>
          <p:nvPr>
            <p:ph type="sldNum" sz="quarter" idx="12"/>
          </p:nvPr>
        </p:nvSpPr>
        <p:spPr/>
        <p:txBody>
          <a:bodyPr/>
          <a:lstStyle/>
          <a:p>
            <a:fld id="{C62738F0-FE43-43DC-A3B5-EDC7A5D63182}" type="slidenum">
              <a:rPr lang="en-US" smtClean="0"/>
              <a:t>48</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6703"/>
            <a:ext cx="6858000" cy="5212594"/>
          </a:xfrm>
          <a:prstGeom prst="rect">
            <a:avLst/>
          </a:prstGeom>
        </p:spPr>
      </p:pic>
      <p:sp>
        <p:nvSpPr>
          <p:cNvPr id="4" name="Rectangle 3"/>
          <p:cNvSpPr/>
          <p:nvPr/>
        </p:nvSpPr>
        <p:spPr>
          <a:xfrm>
            <a:off x="280959" y="1212334"/>
            <a:ext cx="5498621"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3.2.4Sequence Diagram – Request </a:t>
            </a:r>
            <a:r>
              <a:rPr lang="en-US" sz="2000" b="1" dirty="0">
                <a:solidFill>
                  <a:srgbClr val="48042B"/>
                </a:solidFill>
                <a:latin typeface="Times New Roman" panose="02020603050405020304" pitchFamily="18" charset="0"/>
                <a:ea typeface="Calibri" panose="020F0502020204030204" pitchFamily="34" charset="0"/>
                <a:cs typeface="Arial" panose="020B0604020202020204" pitchFamily="34" charset="0"/>
              </a:rPr>
              <a:t>B</a:t>
            </a:r>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eing Coach :</a:t>
            </a:r>
            <a:endParaRPr lang="en-US" sz="2000" b="1" dirty="0">
              <a:solidFill>
                <a:srgbClr val="48042B"/>
              </a:solidFill>
            </a:endParaRPr>
          </a:p>
        </p:txBody>
      </p:sp>
    </p:spTree>
    <p:extLst>
      <p:ext uri="{BB962C8B-B14F-4D97-AF65-F5344CB8AC3E}">
        <p14:creationId xmlns:p14="http://schemas.microsoft.com/office/powerpoint/2010/main" val="14213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61047CB-2C56-450A-9AAD-BE7AE5FDBFA4}"/>
              </a:ext>
            </a:extLst>
          </p:cNvPr>
          <p:cNvSpPr>
            <a:spLocks noGrp="1"/>
          </p:cNvSpPr>
          <p:nvPr>
            <p:ph type="sldNum" sz="quarter" idx="12"/>
          </p:nvPr>
        </p:nvSpPr>
        <p:spPr/>
        <p:txBody>
          <a:bodyPr/>
          <a:lstStyle/>
          <a:p>
            <a:fld id="{C62738F0-FE43-43DC-A3B5-EDC7A5D63182}"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9732"/>
            <a:ext cx="6858000" cy="5146535"/>
          </a:xfrm>
          <a:prstGeom prst="rect">
            <a:avLst/>
          </a:prstGeom>
        </p:spPr>
      </p:pic>
      <p:sp>
        <p:nvSpPr>
          <p:cNvPr id="4" name="Rectangle 3"/>
          <p:cNvSpPr/>
          <p:nvPr/>
        </p:nvSpPr>
        <p:spPr>
          <a:xfrm>
            <a:off x="280959" y="1212334"/>
            <a:ext cx="4969630"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3.2.5 Sequence Diagram – Follow/Unfollow:</a:t>
            </a:r>
            <a:endParaRPr lang="en-US" sz="2000" b="1" dirty="0">
              <a:solidFill>
                <a:srgbClr val="48042B"/>
              </a:solidFill>
            </a:endParaRPr>
          </a:p>
        </p:txBody>
      </p:sp>
    </p:spTree>
    <p:extLst>
      <p:ext uri="{BB962C8B-B14F-4D97-AF65-F5344CB8AC3E}">
        <p14:creationId xmlns:p14="http://schemas.microsoft.com/office/powerpoint/2010/main" val="1432872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E0E11A7-01B9-4D2E-A172-DB4C50C75522}"/>
              </a:ext>
            </a:extLst>
          </p:cNvPr>
          <p:cNvSpPr>
            <a:spLocks noGrp="1"/>
          </p:cNvSpPr>
          <p:nvPr>
            <p:ph type="sldNum" sz="quarter" idx="12"/>
          </p:nvPr>
        </p:nvSpPr>
        <p:spPr/>
        <p:txBody>
          <a:bodyPr/>
          <a:lstStyle/>
          <a:p>
            <a:fld id="{C62738F0-FE43-43DC-A3B5-EDC7A5D63182}" type="slidenum">
              <a:rPr lang="en-US" smtClean="0"/>
              <a:t>5</a:t>
            </a:fld>
            <a:endParaRPr lang="en-US"/>
          </a:p>
        </p:txBody>
      </p:sp>
      <p:grpSp>
        <p:nvGrpSpPr>
          <p:cNvPr id="6" name="Group 4">
            <a:extLst>
              <a:ext uri="{FF2B5EF4-FFF2-40B4-BE49-F238E27FC236}">
                <a16:creationId xmlns="" xmlns:a16="http://schemas.microsoft.com/office/drawing/2014/main" id="{053CD819-E049-4B8E-8AC2-816896F5C60A}"/>
              </a:ext>
            </a:extLst>
          </p:cNvPr>
          <p:cNvGrpSpPr>
            <a:grpSpLocks noChangeAspect="1"/>
          </p:cNvGrpSpPr>
          <p:nvPr/>
        </p:nvGrpSpPr>
        <p:grpSpPr bwMode="auto">
          <a:xfrm>
            <a:off x="-107244" y="1146176"/>
            <a:ext cx="7170738" cy="9463088"/>
            <a:chOff x="-96" y="594"/>
            <a:chExt cx="4517" cy="5961"/>
          </a:xfrm>
          <a:noFill/>
        </p:grpSpPr>
        <p:sp>
          <p:nvSpPr>
            <p:cNvPr id="7" name="AutoShape 3">
              <a:extLst>
                <a:ext uri="{FF2B5EF4-FFF2-40B4-BE49-F238E27FC236}">
                  <a16:creationId xmlns="" xmlns:a16="http://schemas.microsoft.com/office/drawing/2014/main" id="{F1B7DC04-FECB-46BD-B67D-78EF144CD02E}"/>
                </a:ext>
              </a:extLst>
            </p:cNvPr>
            <p:cNvSpPr>
              <a:spLocks noChangeAspect="1" noTextEdit="1"/>
            </p:cNvSpPr>
            <p:nvPr/>
          </p:nvSpPr>
          <p:spPr bwMode="auto">
            <a:xfrm>
              <a:off x="228" y="918"/>
              <a:ext cx="3864" cy="4554"/>
            </a:xfrm>
            <a:prstGeom prst="rect">
              <a:avLst/>
            </a:prstGeom>
            <a:grpFill/>
            <a:ln w="9525" cap="flat" cmpd="sng" algn="ctr">
              <a:no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 xmlns:a16="http://schemas.microsoft.com/office/drawing/2014/main" id="{0454A3A8-5F03-4182-8306-3DE7B6B75313}"/>
                </a:ext>
              </a:extLst>
            </p:cNvPr>
            <p:cNvSpPr>
              <a:spLocks noChangeArrowheads="1"/>
            </p:cNvSpPr>
            <p:nvPr/>
          </p:nvSpPr>
          <p:spPr bwMode="auto">
            <a:xfrm>
              <a:off x="222" y="924"/>
              <a:ext cx="177"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111125"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 xmlns:a16="http://schemas.microsoft.com/office/drawing/2014/main" id="{8E675A9F-3E11-4986-A2C0-125FB5659667}"/>
                </a:ext>
              </a:extLst>
            </p:cNvPr>
            <p:cNvSpPr>
              <a:spLocks noChangeArrowheads="1"/>
            </p:cNvSpPr>
            <p:nvPr/>
          </p:nvSpPr>
          <p:spPr bwMode="auto">
            <a:xfrm>
              <a:off x="336" y="924"/>
              <a:ext cx="3654"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2.3.1 </a:t>
              </a:r>
              <a:r>
                <a:rPr kumimoji="0" lang="en-US" altLang="en-US" sz="1600" b="0" i="0" u="none" strike="noStrike" cap="none" normalizeH="0" baseline="0" dirty="0">
                  <a:ln>
                    <a:noFill/>
                  </a:ln>
                  <a:solidFill>
                    <a:srgbClr val="5F001B"/>
                  </a:solidFill>
                  <a:effectLst/>
                  <a:latin typeface="Segoe UI" panose="020B0502040204020203" pitchFamily="34" charset="0"/>
                </a:rPr>
                <a:t>User Requirements ______________________________________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29 </a:t>
              </a:r>
              <a:endParaRPr kumimoji="0" lang="en-US" altLang="en-US" sz="1800" b="0" i="0" u="none" strike="noStrike" cap="none" normalizeH="0" baseline="0" dirty="0">
                <a:ln>
                  <a:noFill/>
                </a:ln>
                <a:solidFill>
                  <a:srgbClr val="5F001B"/>
                </a:solidFill>
                <a:effectLst/>
              </a:endParaRPr>
            </a:p>
          </p:txBody>
        </p:sp>
        <p:sp>
          <p:nvSpPr>
            <p:cNvPr id="10" name="Rectangle 7">
              <a:extLst>
                <a:ext uri="{FF2B5EF4-FFF2-40B4-BE49-F238E27FC236}">
                  <a16:creationId xmlns="" xmlns:a16="http://schemas.microsoft.com/office/drawing/2014/main" id="{F92244CD-B3E4-4C6A-A450-E92A2ECFFAB2}"/>
                </a:ext>
              </a:extLst>
            </p:cNvPr>
            <p:cNvSpPr>
              <a:spLocks noChangeArrowheads="1"/>
            </p:cNvSpPr>
            <p:nvPr/>
          </p:nvSpPr>
          <p:spPr bwMode="auto">
            <a:xfrm>
              <a:off x="3971" y="924"/>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 xmlns:a16="http://schemas.microsoft.com/office/drawing/2014/main" id="{D94C7C65-7803-46F2-9A0F-58F213B28C65}"/>
                </a:ext>
              </a:extLst>
            </p:cNvPr>
            <p:cNvSpPr>
              <a:spLocks noChangeArrowheads="1"/>
            </p:cNvSpPr>
            <p:nvPr/>
          </p:nvSpPr>
          <p:spPr bwMode="auto">
            <a:xfrm>
              <a:off x="222" y="1099"/>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 xmlns:a16="http://schemas.microsoft.com/office/drawing/2014/main" id="{B351E284-0F65-42DE-961D-57696E04B76D}"/>
                </a:ext>
              </a:extLst>
            </p:cNvPr>
            <p:cNvSpPr>
              <a:spLocks noChangeArrowheads="1"/>
            </p:cNvSpPr>
            <p:nvPr/>
          </p:nvSpPr>
          <p:spPr bwMode="auto">
            <a:xfrm>
              <a:off x="336" y="1163"/>
              <a:ext cx="3641"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2.3.2 </a:t>
              </a:r>
              <a:r>
                <a:rPr kumimoji="0" lang="en-US" altLang="en-US" sz="1600" b="0" i="0" u="none" strike="noStrike" cap="none" normalizeH="0" baseline="0" dirty="0">
                  <a:ln>
                    <a:noFill/>
                  </a:ln>
                  <a:solidFill>
                    <a:srgbClr val="5F001B"/>
                  </a:solidFill>
                  <a:effectLst/>
                  <a:latin typeface="Segoe UI" panose="020B0502040204020203" pitchFamily="34" charset="0"/>
                </a:rPr>
                <a:t>System Requirements ___________________________________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lang="en-US" altLang="en-US" sz="1600" dirty="0" smtClean="0">
                  <a:solidFill>
                    <a:srgbClr val="5F001B"/>
                  </a:solidFill>
                  <a:latin typeface="Segoe UI" panose="020B0502040204020203" pitchFamily="34" charset="0"/>
                </a:rPr>
                <a:t>30</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endParaRPr kumimoji="0" lang="en-US" altLang="en-US" sz="1800" b="0" i="0" u="none" strike="noStrike" cap="none" normalizeH="0" baseline="0" dirty="0">
                <a:ln>
                  <a:noFill/>
                </a:ln>
                <a:solidFill>
                  <a:srgbClr val="5F001B"/>
                </a:solidFill>
                <a:effectLst/>
              </a:endParaRPr>
            </a:p>
          </p:txBody>
        </p:sp>
        <p:sp>
          <p:nvSpPr>
            <p:cNvPr id="13" name="Rectangle 10">
              <a:extLst>
                <a:ext uri="{FF2B5EF4-FFF2-40B4-BE49-F238E27FC236}">
                  <a16:creationId xmlns="" xmlns:a16="http://schemas.microsoft.com/office/drawing/2014/main" id="{CD45DD49-1E15-4AD8-BB02-4844005A1DC5}"/>
                </a:ext>
              </a:extLst>
            </p:cNvPr>
            <p:cNvSpPr>
              <a:spLocks noChangeArrowheads="1"/>
            </p:cNvSpPr>
            <p:nvPr/>
          </p:nvSpPr>
          <p:spPr bwMode="auto">
            <a:xfrm>
              <a:off x="3959" y="109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 xmlns:a16="http://schemas.microsoft.com/office/drawing/2014/main" id="{5E165A7B-C203-4FB6-9A02-6D3CCF778D5E}"/>
                </a:ext>
              </a:extLst>
            </p:cNvPr>
            <p:cNvSpPr>
              <a:spLocks noChangeArrowheads="1"/>
            </p:cNvSpPr>
            <p:nvPr/>
          </p:nvSpPr>
          <p:spPr bwMode="auto">
            <a:xfrm>
              <a:off x="228" y="1267"/>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 xmlns:a16="http://schemas.microsoft.com/office/drawing/2014/main" id="{3853A094-6F0E-4387-A06D-37F3AA503DCD}"/>
                </a:ext>
              </a:extLst>
            </p:cNvPr>
            <p:cNvSpPr>
              <a:spLocks noChangeArrowheads="1"/>
            </p:cNvSpPr>
            <p:nvPr/>
          </p:nvSpPr>
          <p:spPr bwMode="auto">
            <a:xfrm>
              <a:off x="222" y="1441"/>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 xmlns:a16="http://schemas.microsoft.com/office/drawing/2014/main" id="{16075224-93FA-4FD3-825A-2CFE03C598B8}"/>
                </a:ext>
              </a:extLst>
            </p:cNvPr>
            <p:cNvSpPr>
              <a:spLocks noChangeArrowheads="1"/>
            </p:cNvSpPr>
            <p:nvPr/>
          </p:nvSpPr>
          <p:spPr bwMode="auto">
            <a:xfrm>
              <a:off x="336" y="1441"/>
              <a:ext cx="3207"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2.3.3 </a:t>
              </a:r>
              <a:r>
                <a:rPr kumimoji="0" lang="en-US" altLang="en-US" sz="1600" b="0" i="0" u="none" strike="noStrike" cap="none" normalizeH="0" baseline="0" dirty="0">
                  <a:ln>
                    <a:noFill/>
                  </a:ln>
                  <a:solidFill>
                    <a:srgbClr val="5F001B"/>
                  </a:solidFill>
                  <a:effectLst/>
                  <a:latin typeface="Segoe UI" panose="020B0502040204020203" pitchFamily="34" charset="0"/>
                </a:rPr>
                <a:t>Domain Requirements ______________________________</a:t>
              </a:r>
              <a:endParaRPr kumimoji="0" lang="en-US" altLang="en-US" sz="1800" b="0" i="0" u="none" strike="noStrike" cap="none" normalizeH="0" baseline="0" dirty="0">
                <a:ln>
                  <a:noFill/>
                </a:ln>
                <a:solidFill>
                  <a:srgbClr val="5F001B"/>
                </a:solidFill>
                <a:effectLst/>
              </a:endParaRPr>
            </a:p>
          </p:txBody>
        </p:sp>
        <p:sp>
          <p:nvSpPr>
            <p:cNvPr id="17" name="Rectangle 14">
              <a:extLst>
                <a:ext uri="{FF2B5EF4-FFF2-40B4-BE49-F238E27FC236}">
                  <a16:creationId xmlns="" xmlns:a16="http://schemas.microsoft.com/office/drawing/2014/main" id="{E9DB04C8-3252-45F5-B0E5-2D734498D994}"/>
                </a:ext>
              </a:extLst>
            </p:cNvPr>
            <p:cNvSpPr>
              <a:spLocks noChangeArrowheads="1"/>
            </p:cNvSpPr>
            <p:nvPr/>
          </p:nvSpPr>
          <p:spPr bwMode="auto">
            <a:xfrm>
              <a:off x="3501" y="1441"/>
              <a:ext cx="478"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_____ </a:t>
              </a:r>
              <a:r>
                <a:rPr lang="en-US" altLang="en-US" sz="1600" dirty="0" smtClean="0">
                  <a:solidFill>
                    <a:srgbClr val="5F001B"/>
                  </a:solidFill>
                  <a:latin typeface="Segoe UI" panose="020B0502040204020203" pitchFamily="34" charset="0"/>
                </a:rPr>
                <a:t>31</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endParaRPr kumimoji="0" lang="en-US" altLang="en-US" sz="1800" b="0" i="0" u="none" strike="noStrike" cap="none" normalizeH="0" baseline="0" dirty="0">
                <a:ln>
                  <a:noFill/>
                </a:ln>
                <a:solidFill>
                  <a:srgbClr val="5F001B"/>
                </a:solidFill>
                <a:effectLst/>
              </a:endParaRPr>
            </a:p>
          </p:txBody>
        </p:sp>
        <p:sp>
          <p:nvSpPr>
            <p:cNvPr id="18" name="Rectangle 15">
              <a:extLst>
                <a:ext uri="{FF2B5EF4-FFF2-40B4-BE49-F238E27FC236}">
                  <a16:creationId xmlns="" xmlns:a16="http://schemas.microsoft.com/office/drawing/2014/main" id="{9A00847E-266C-48E5-8FDE-D1551615EC2F}"/>
                </a:ext>
              </a:extLst>
            </p:cNvPr>
            <p:cNvSpPr>
              <a:spLocks noChangeArrowheads="1"/>
            </p:cNvSpPr>
            <p:nvPr/>
          </p:nvSpPr>
          <p:spPr bwMode="auto">
            <a:xfrm>
              <a:off x="3947" y="1441"/>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 xmlns:a16="http://schemas.microsoft.com/office/drawing/2014/main" id="{597E1010-7B0D-451A-AF11-A0D3EE87F157}"/>
                </a:ext>
              </a:extLst>
            </p:cNvPr>
            <p:cNvSpPr>
              <a:spLocks noChangeArrowheads="1"/>
            </p:cNvSpPr>
            <p:nvPr/>
          </p:nvSpPr>
          <p:spPr bwMode="auto">
            <a:xfrm>
              <a:off x="228" y="160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 xmlns:a16="http://schemas.microsoft.com/office/drawing/2014/main" id="{56D467A0-816A-47D4-AEB9-AACD05D5BE6F}"/>
                </a:ext>
              </a:extLst>
            </p:cNvPr>
            <p:cNvSpPr>
              <a:spLocks noChangeArrowheads="1"/>
            </p:cNvSpPr>
            <p:nvPr/>
          </p:nvSpPr>
          <p:spPr bwMode="auto">
            <a:xfrm>
              <a:off x="222" y="1778"/>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 xmlns:a16="http://schemas.microsoft.com/office/drawing/2014/main" id="{1ED76DFF-0C96-4A5B-B387-F2AA7731C2C4}"/>
                </a:ext>
              </a:extLst>
            </p:cNvPr>
            <p:cNvSpPr>
              <a:spLocks noChangeArrowheads="1"/>
            </p:cNvSpPr>
            <p:nvPr/>
          </p:nvSpPr>
          <p:spPr bwMode="auto">
            <a:xfrm>
              <a:off x="350" y="1735"/>
              <a:ext cx="3630"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2.3.4 </a:t>
              </a:r>
              <a:r>
                <a:rPr kumimoji="0" lang="en-US" altLang="en-US" sz="1600" b="0" i="0" u="none" strike="noStrike" cap="none" normalizeH="0" baseline="0" dirty="0">
                  <a:ln>
                    <a:noFill/>
                  </a:ln>
                  <a:solidFill>
                    <a:srgbClr val="5F001B"/>
                  </a:solidFill>
                  <a:effectLst/>
                  <a:latin typeface="Segoe UI" panose="020B0502040204020203" pitchFamily="34" charset="0"/>
                </a:rPr>
                <a:t>Functional Requirements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 </a:t>
              </a:r>
              <a:r>
                <a:rPr lang="en-US" altLang="en-US" sz="1600" dirty="0" smtClean="0">
                  <a:solidFill>
                    <a:srgbClr val="5F001B"/>
                  </a:solidFill>
                  <a:latin typeface="Segoe UI" panose="020B0502040204020203" pitchFamily="34" charset="0"/>
                </a:rPr>
                <a:t>32</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endParaRPr kumimoji="0" lang="en-US" altLang="en-US" sz="1800" b="0" i="0" u="none" strike="noStrike" cap="none" normalizeH="0" baseline="0" dirty="0">
                <a:ln>
                  <a:noFill/>
                </a:ln>
                <a:solidFill>
                  <a:srgbClr val="5F001B"/>
                </a:solidFill>
                <a:effectLst/>
              </a:endParaRPr>
            </a:p>
          </p:txBody>
        </p:sp>
        <p:sp>
          <p:nvSpPr>
            <p:cNvPr id="22" name="Rectangle 19">
              <a:extLst>
                <a:ext uri="{FF2B5EF4-FFF2-40B4-BE49-F238E27FC236}">
                  <a16:creationId xmlns="" xmlns:a16="http://schemas.microsoft.com/office/drawing/2014/main" id="{B58698BE-CB90-4A13-92F7-1AA6A671D0A7}"/>
                </a:ext>
              </a:extLst>
            </p:cNvPr>
            <p:cNvSpPr>
              <a:spLocks noChangeArrowheads="1"/>
            </p:cNvSpPr>
            <p:nvPr/>
          </p:nvSpPr>
          <p:spPr bwMode="auto">
            <a:xfrm>
              <a:off x="3947" y="1778"/>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 xmlns:a16="http://schemas.microsoft.com/office/drawing/2014/main" id="{EA3BCE62-DAE7-468E-9F28-54BD4C879F6F}"/>
                </a:ext>
              </a:extLst>
            </p:cNvPr>
            <p:cNvSpPr>
              <a:spLocks noChangeArrowheads="1"/>
            </p:cNvSpPr>
            <p:nvPr/>
          </p:nvSpPr>
          <p:spPr bwMode="auto">
            <a:xfrm>
              <a:off x="228" y="1952"/>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 xmlns:a16="http://schemas.microsoft.com/office/drawing/2014/main" id="{6ED4DD36-5B4F-4559-9F89-2F6866914FCB}"/>
                </a:ext>
              </a:extLst>
            </p:cNvPr>
            <p:cNvSpPr>
              <a:spLocks noChangeArrowheads="1"/>
            </p:cNvSpPr>
            <p:nvPr/>
          </p:nvSpPr>
          <p:spPr bwMode="auto">
            <a:xfrm>
              <a:off x="222" y="2120"/>
              <a:ext cx="16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 xmlns:a16="http://schemas.microsoft.com/office/drawing/2014/main" id="{9028C575-7252-48B3-B577-0FA257272654}"/>
                </a:ext>
              </a:extLst>
            </p:cNvPr>
            <p:cNvSpPr>
              <a:spLocks noChangeArrowheads="1"/>
            </p:cNvSpPr>
            <p:nvPr/>
          </p:nvSpPr>
          <p:spPr bwMode="auto">
            <a:xfrm>
              <a:off x="357" y="2041"/>
              <a:ext cx="301"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2.3.5</a:t>
              </a:r>
              <a:r>
                <a:rPr kumimoji="0" lang="en-US" altLang="en-US" sz="1600" b="0" i="0" u="none" strike="noStrike" cap="none" normalizeH="0" baseline="0" dirty="0" smtClean="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 xmlns:a16="http://schemas.microsoft.com/office/drawing/2014/main" id="{E2B0BF25-9252-4335-91C7-9B1911076A97}"/>
                </a:ext>
              </a:extLst>
            </p:cNvPr>
            <p:cNvSpPr>
              <a:spLocks noChangeArrowheads="1"/>
            </p:cNvSpPr>
            <p:nvPr/>
          </p:nvSpPr>
          <p:spPr bwMode="auto">
            <a:xfrm>
              <a:off x="631" y="2043"/>
              <a:ext cx="245"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Non</a:t>
              </a:r>
              <a:endParaRPr kumimoji="0" lang="en-US" altLang="en-US" sz="1800" b="0" i="0" u="none" strike="noStrike" cap="none" normalizeH="0" baseline="0" dirty="0">
                <a:ln>
                  <a:noFill/>
                </a:ln>
                <a:solidFill>
                  <a:srgbClr val="5F001B"/>
                </a:solidFill>
                <a:effectLst/>
              </a:endParaRPr>
            </a:p>
          </p:txBody>
        </p:sp>
        <p:sp>
          <p:nvSpPr>
            <p:cNvPr id="27" name="Rectangle 24">
              <a:extLst>
                <a:ext uri="{FF2B5EF4-FFF2-40B4-BE49-F238E27FC236}">
                  <a16:creationId xmlns="" xmlns:a16="http://schemas.microsoft.com/office/drawing/2014/main" id="{5F703DF3-71B9-4AE1-A1BE-1E03DD3314D5}"/>
                </a:ext>
              </a:extLst>
            </p:cNvPr>
            <p:cNvSpPr>
              <a:spLocks noChangeArrowheads="1"/>
            </p:cNvSpPr>
            <p:nvPr/>
          </p:nvSpPr>
          <p:spPr bwMode="auto">
            <a:xfrm>
              <a:off x="871" y="2057"/>
              <a:ext cx="114"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 xmlns:a16="http://schemas.microsoft.com/office/drawing/2014/main" id="{8A519090-07E2-433E-8A87-E925549D0BEA}"/>
                </a:ext>
              </a:extLst>
            </p:cNvPr>
            <p:cNvSpPr>
              <a:spLocks noChangeArrowheads="1"/>
            </p:cNvSpPr>
            <p:nvPr/>
          </p:nvSpPr>
          <p:spPr bwMode="auto">
            <a:xfrm>
              <a:off x="919" y="2050"/>
              <a:ext cx="589"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Functiona</a:t>
              </a:r>
              <a:r>
                <a:rPr kumimoji="0" lang="en-US" altLang="en-US" sz="1600" b="0" i="0" u="none" strike="noStrike" cap="none" normalizeH="0" baseline="0" dirty="0">
                  <a:ln>
                    <a:noFill/>
                  </a:ln>
                  <a:solidFill>
                    <a:srgbClr val="000000"/>
                  </a:solidFill>
                  <a:effectLst/>
                  <a:latin typeface="Segoe UI" panose="020B0502040204020203" pitchFamily="34" charset="0"/>
                </a:rPr>
                <a:t>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 xmlns:a16="http://schemas.microsoft.com/office/drawing/2014/main" id="{19F38ADE-BB95-47C1-BACD-AC9FC76A7C1E}"/>
                </a:ext>
              </a:extLst>
            </p:cNvPr>
            <p:cNvSpPr>
              <a:spLocks noChangeArrowheads="1"/>
            </p:cNvSpPr>
            <p:nvPr/>
          </p:nvSpPr>
          <p:spPr bwMode="auto">
            <a:xfrm>
              <a:off x="1496" y="212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 xmlns:a16="http://schemas.microsoft.com/office/drawing/2014/main" id="{718DFF8B-6031-408D-9A7D-DB8E13D2A3FE}"/>
                </a:ext>
              </a:extLst>
            </p:cNvPr>
            <p:cNvSpPr>
              <a:spLocks noChangeArrowheads="1"/>
            </p:cNvSpPr>
            <p:nvPr/>
          </p:nvSpPr>
          <p:spPr bwMode="auto">
            <a:xfrm>
              <a:off x="1550" y="2050"/>
              <a:ext cx="2419"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F001B"/>
                  </a:solidFill>
                  <a:effectLst/>
                  <a:latin typeface="Segoe UI" panose="020B0502040204020203" pitchFamily="34" charset="0"/>
                </a:rPr>
                <a:t>Requirements 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 35</a:t>
              </a:r>
              <a:endParaRPr kumimoji="0" lang="en-US" altLang="en-US" sz="1800" b="0" i="0" u="none" strike="noStrike" cap="none" normalizeH="0" baseline="0" dirty="0">
                <a:ln>
                  <a:noFill/>
                </a:ln>
                <a:solidFill>
                  <a:srgbClr val="5F001B"/>
                </a:solidFill>
                <a:effectLst/>
              </a:endParaRPr>
            </a:p>
          </p:txBody>
        </p:sp>
        <p:sp>
          <p:nvSpPr>
            <p:cNvPr id="31" name="Rectangle 28">
              <a:extLst>
                <a:ext uri="{FF2B5EF4-FFF2-40B4-BE49-F238E27FC236}">
                  <a16:creationId xmlns="" xmlns:a16="http://schemas.microsoft.com/office/drawing/2014/main" id="{9787C44D-502D-4BCD-B9B0-26DD8D1BEA14}"/>
                </a:ext>
              </a:extLst>
            </p:cNvPr>
            <p:cNvSpPr>
              <a:spLocks noChangeArrowheads="1"/>
            </p:cNvSpPr>
            <p:nvPr/>
          </p:nvSpPr>
          <p:spPr bwMode="auto">
            <a:xfrm>
              <a:off x="3923" y="2168"/>
              <a:ext cx="72" cy="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 xmlns:a16="http://schemas.microsoft.com/office/drawing/2014/main" id="{B0D359CD-D55A-48D2-B2CB-EFED83352D12}"/>
                </a:ext>
              </a:extLst>
            </p:cNvPr>
            <p:cNvSpPr>
              <a:spLocks noChangeArrowheads="1"/>
            </p:cNvSpPr>
            <p:nvPr/>
          </p:nvSpPr>
          <p:spPr bwMode="auto">
            <a:xfrm>
              <a:off x="228" y="2361"/>
              <a:ext cx="78" cy="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 xmlns:a16="http://schemas.microsoft.com/office/drawing/2014/main" id="{D33A0233-BA73-4B7F-9190-349677ABC9E8}"/>
                </a:ext>
              </a:extLst>
            </p:cNvPr>
            <p:cNvSpPr>
              <a:spLocks noChangeArrowheads="1"/>
            </p:cNvSpPr>
            <p:nvPr/>
          </p:nvSpPr>
          <p:spPr bwMode="auto">
            <a:xfrm>
              <a:off x="351" y="2363"/>
              <a:ext cx="3736"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2.4 </a:t>
              </a:r>
              <a:r>
                <a:rPr kumimoji="0" lang="en-US" altLang="en-US" sz="1600" b="0" i="0" u="none" strike="noStrike" cap="none" normalizeH="0" baseline="0" dirty="0">
                  <a:ln>
                    <a:noFill/>
                  </a:ln>
                  <a:solidFill>
                    <a:srgbClr val="5F001B"/>
                  </a:solidFill>
                  <a:effectLst/>
                  <a:latin typeface="Segoe UI" panose="020B0502040204020203" pitchFamily="34" charset="0"/>
                </a:rPr>
                <a:t>Advantages for the new System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  </a:t>
              </a:r>
              <a:r>
                <a:rPr kumimoji="0" lang="en-US" altLang="en-US" sz="1600" b="0" i="0" u="none" strike="noStrike" cap="none" normalizeH="0" baseline="0" dirty="0" smtClean="0">
                  <a:ln>
                    <a:noFill/>
                  </a:ln>
                  <a:solidFill>
                    <a:srgbClr val="5F001B"/>
                  </a:solidFill>
                  <a:effectLst/>
                  <a:latin typeface="Segoe UI" panose="020B0502040204020203" pitchFamily="34" charset="0"/>
                </a:rPr>
                <a:t>38 </a:t>
              </a:r>
              <a:endParaRPr kumimoji="0" lang="en-US" altLang="en-US" sz="1800" b="0" i="0" u="none" strike="noStrike" cap="none" normalizeH="0" baseline="0" dirty="0">
                <a:ln>
                  <a:noFill/>
                </a:ln>
                <a:solidFill>
                  <a:srgbClr val="5F001B"/>
                </a:solidFill>
                <a:effectLst/>
              </a:endParaRPr>
            </a:p>
          </p:txBody>
        </p:sp>
        <p:sp>
          <p:nvSpPr>
            <p:cNvPr id="34" name="Rectangle 31">
              <a:extLst>
                <a:ext uri="{FF2B5EF4-FFF2-40B4-BE49-F238E27FC236}">
                  <a16:creationId xmlns="" xmlns:a16="http://schemas.microsoft.com/office/drawing/2014/main" id="{A812875F-79EC-4B82-AD64-C1C73AD71CB5}"/>
                </a:ext>
              </a:extLst>
            </p:cNvPr>
            <p:cNvSpPr>
              <a:spLocks noChangeArrowheads="1"/>
            </p:cNvSpPr>
            <p:nvPr/>
          </p:nvSpPr>
          <p:spPr bwMode="auto">
            <a:xfrm>
              <a:off x="3947" y="2499"/>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2">
              <a:extLst>
                <a:ext uri="{FF2B5EF4-FFF2-40B4-BE49-F238E27FC236}">
                  <a16:creationId xmlns="" xmlns:a16="http://schemas.microsoft.com/office/drawing/2014/main" id="{96357A8D-9165-4296-805C-05332FEABBC3}"/>
                </a:ext>
              </a:extLst>
            </p:cNvPr>
            <p:cNvSpPr>
              <a:spLocks noChangeArrowheads="1"/>
            </p:cNvSpPr>
            <p:nvPr/>
          </p:nvSpPr>
          <p:spPr bwMode="auto">
            <a:xfrm>
              <a:off x="228" y="2667"/>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3">
              <a:extLst>
                <a:ext uri="{FF2B5EF4-FFF2-40B4-BE49-F238E27FC236}">
                  <a16:creationId xmlns="" xmlns:a16="http://schemas.microsoft.com/office/drawing/2014/main" id="{D48F2877-47C7-49BB-8F4A-1482C3A50641}"/>
                </a:ext>
              </a:extLst>
            </p:cNvPr>
            <p:cNvSpPr>
              <a:spLocks noChangeArrowheads="1"/>
            </p:cNvSpPr>
            <p:nvPr/>
          </p:nvSpPr>
          <p:spPr bwMode="auto">
            <a:xfrm>
              <a:off x="355" y="2658"/>
              <a:ext cx="3646"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5F001B"/>
                  </a:solidFill>
                  <a:effectLst/>
                  <a:latin typeface="Segoe UI" panose="020B0502040204020203" pitchFamily="34" charset="0"/>
                </a:rPr>
                <a:t>2.5 </a:t>
              </a:r>
              <a:r>
                <a:rPr kumimoji="0" lang="en-US" altLang="en-US" sz="1600" b="0" i="0" u="none" strike="noStrike" cap="none" normalizeH="0" baseline="0" dirty="0">
                  <a:ln>
                    <a:noFill/>
                  </a:ln>
                  <a:solidFill>
                    <a:srgbClr val="5F001B"/>
                  </a:solidFill>
                  <a:effectLst/>
                  <a:latin typeface="Segoe UI" panose="020B0502040204020203" pitchFamily="34" charset="0"/>
                </a:rPr>
                <a:t>Risk Management </a:t>
              </a:r>
              <a:r>
                <a:rPr kumimoji="0" lang="en-US" altLang="en-US" sz="1600" b="0" i="0" u="none" strike="noStrike" cap="none" normalizeH="0" baseline="0" dirty="0" smtClean="0">
                  <a:ln>
                    <a:noFill/>
                  </a:ln>
                  <a:solidFill>
                    <a:srgbClr val="5F001B"/>
                  </a:solidFill>
                  <a:effectLst/>
                  <a:latin typeface="Segoe UI" panose="020B0502040204020203" pitchFamily="34" charset="0"/>
                </a:rPr>
                <a:t>________________________________________</a:t>
              </a:r>
              <a:r>
                <a:rPr kumimoji="0" lang="en-US" altLang="en-US" sz="1600" b="0" i="0" u="none" strike="noStrike" cap="none" normalizeH="0" dirty="0" smtClean="0">
                  <a:ln>
                    <a:noFill/>
                  </a:ln>
                  <a:solidFill>
                    <a:srgbClr val="5F001B"/>
                  </a:solidFill>
                  <a:effectLst/>
                  <a:latin typeface="Segoe UI" panose="020B0502040204020203" pitchFamily="34" charset="0"/>
                </a:rPr>
                <a:t> </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r>
                <a:rPr lang="en-US" altLang="en-US" sz="1600" dirty="0" smtClean="0">
                  <a:solidFill>
                    <a:srgbClr val="5F001B"/>
                  </a:solidFill>
                  <a:latin typeface="Segoe UI" panose="020B0502040204020203" pitchFamily="34" charset="0"/>
                </a:rPr>
                <a:t>39</a:t>
              </a:r>
              <a:r>
                <a:rPr kumimoji="0" lang="en-US" altLang="en-US" sz="1600" b="0" i="0" u="none" strike="noStrike" cap="none" normalizeH="0" baseline="0" dirty="0" smtClean="0">
                  <a:ln>
                    <a:noFill/>
                  </a:ln>
                  <a:solidFill>
                    <a:srgbClr val="5F001B"/>
                  </a:solidFill>
                  <a:effectLst/>
                  <a:latin typeface="Segoe UI" panose="020B0502040204020203" pitchFamily="34" charset="0"/>
                </a:rPr>
                <a:t> </a:t>
              </a:r>
              <a:endParaRPr kumimoji="0" lang="en-US" altLang="en-US" sz="1800" b="0" i="0" u="none" strike="noStrike" cap="none" normalizeH="0" baseline="0" dirty="0">
                <a:ln>
                  <a:noFill/>
                </a:ln>
                <a:solidFill>
                  <a:srgbClr val="5F001B"/>
                </a:solidFill>
                <a:effectLst/>
              </a:endParaRPr>
            </a:p>
          </p:txBody>
        </p:sp>
        <p:sp>
          <p:nvSpPr>
            <p:cNvPr id="37" name="Rectangle 34">
              <a:extLst>
                <a:ext uri="{FF2B5EF4-FFF2-40B4-BE49-F238E27FC236}">
                  <a16:creationId xmlns="" xmlns:a16="http://schemas.microsoft.com/office/drawing/2014/main" id="{8BDE6F45-1FBC-4509-A87D-77AEB660AC47}"/>
                </a:ext>
              </a:extLst>
            </p:cNvPr>
            <p:cNvSpPr>
              <a:spLocks noChangeArrowheads="1"/>
            </p:cNvSpPr>
            <p:nvPr/>
          </p:nvSpPr>
          <p:spPr bwMode="auto">
            <a:xfrm>
              <a:off x="3923" y="2835"/>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5">
              <a:extLst>
                <a:ext uri="{FF2B5EF4-FFF2-40B4-BE49-F238E27FC236}">
                  <a16:creationId xmlns="" xmlns:a16="http://schemas.microsoft.com/office/drawing/2014/main" id="{0773E6DF-C216-4F78-8851-98755A8FD045}"/>
                </a:ext>
              </a:extLst>
            </p:cNvPr>
            <p:cNvSpPr>
              <a:spLocks noChangeArrowheads="1"/>
            </p:cNvSpPr>
            <p:nvPr/>
          </p:nvSpPr>
          <p:spPr bwMode="auto">
            <a:xfrm>
              <a:off x="228" y="3010"/>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6">
              <a:extLst>
                <a:ext uri="{FF2B5EF4-FFF2-40B4-BE49-F238E27FC236}">
                  <a16:creationId xmlns="" xmlns:a16="http://schemas.microsoft.com/office/drawing/2014/main" id="{E4CC6153-2977-4B2E-B510-6B8AE3B1448B}"/>
                </a:ext>
              </a:extLst>
            </p:cNvPr>
            <p:cNvSpPr>
              <a:spLocks noChangeArrowheads="1"/>
            </p:cNvSpPr>
            <p:nvPr/>
          </p:nvSpPr>
          <p:spPr bwMode="auto">
            <a:xfrm>
              <a:off x="228" y="3178"/>
              <a:ext cx="168"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8">
              <a:extLst>
                <a:ext uri="{FF2B5EF4-FFF2-40B4-BE49-F238E27FC236}">
                  <a16:creationId xmlns="" xmlns:a16="http://schemas.microsoft.com/office/drawing/2014/main" id="{ECBF9C19-EAEF-4C2C-B3D2-15ABF60A256D}"/>
                </a:ext>
              </a:extLst>
            </p:cNvPr>
            <p:cNvSpPr>
              <a:spLocks noChangeArrowheads="1"/>
            </p:cNvSpPr>
            <p:nvPr/>
          </p:nvSpPr>
          <p:spPr bwMode="auto">
            <a:xfrm>
              <a:off x="2793" y="3430"/>
              <a:ext cx="168"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40">
              <a:extLst>
                <a:ext uri="{FF2B5EF4-FFF2-40B4-BE49-F238E27FC236}">
                  <a16:creationId xmlns="" xmlns:a16="http://schemas.microsoft.com/office/drawing/2014/main" id="{AAED91A5-2073-4FC8-BD4B-6998FC011615}"/>
                </a:ext>
              </a:extLst>
            </p:cNvPr>
            <p:cNvSpPr>
              <a:spLocks noChangeArrowheads="1"/>
            </p:cNvSpPr>
            <p:nvPr/>
          </p:nvSpPr>
          <p:spPr bwMode="auto">
            <a:xfrm>
              <a:off x="228" y="3947"/>
              <a:ext cx="0"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rgbClr val="5F001B"/>
                </a:solidFill>
                <a:effectLst/>
              </a:endParaRPr>
            </a:p>
          </p:txBody>
        </p:sp>
        <p:sp>
          <p:nvSpPr>
            <p:cNvPr id="44" name="Rectangle 41">
              <a:extLst>
                <a:ext uri="{FF2B5EF4-FFF2-40B4-BE49-F238E27FC236}">
                  <a16:creationId xmlns="" xmlns:a16="http://schemas.microsoft.com/office/drawing/2014/main" id="{738AC599-68E1-4BD3-9F47-2D99AC376E79}"/>
                </a:ext>
              </a:extLst>
            </p:cNvPr>
            <p:cNvSpPr>
              <a:spLocks noChangeArrowheads="1"/>
            </p:cNvSpPr>
            <p:nvPr/>
          </p:nvSpPr>
          <p:spPr bwMode="auto">
            <a:xfrm>
              <a:off x="4079" y="3947"/>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2">
              <a:extLst>
                <a:ext uri="{FF2B5EF4-FFF2-40B4-BE49-F238E27FC236}">
                  <a16:creationId xmlns="" xmlns:a16="http://schemas.microsoft.com/office/drawing/2014/main" id="{F1180C5C-965D-461E-9760-174D6F12458C}"/>
                </a:ext>
              </a:extLst>
            </p:cNvPr>
            <p:cNvSpPr>
              <a:spLocks noChangeArrowheads="1"/>
            </p:cNvSpPr>
            <p:nvPr/>
          </p:nvSpPr>
          <p:spPr bwMode="auto">
            <a:xfrm>
              <a:off x="228" y="4115"/>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4">
              <a:extLst>
                <a:ext uri="{FF2B5EF4-FFF2-40B4-BE49-F238E27FC236}">
                  <a16:creationId xmlns="" xmlns:a16="http://schemas.microsoft.com/office/drawing/2014/main" id="{A3079A31-1160-47CD-AB8D-30F69D652C89}"/>
                </a:ext>
              </a:extLst>
            </p:cNvPr>
            <p:cNvSpPr>
              <a:spLocks noChangeArrowheads="1"/>
            </p:cNvSpPr>
            <p:nvPr/>
          </p:nvSpPr>
          <p:spPr bwMode="auto">
            <a:xfrm>
              <a:off x="4109" y="4290"/>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5">
              <a:extLst>
                <a:ext uri="{FF2B5EF4-FFF2-40B4-BE49-F238E27FC236}">
                  <a16:creationId xmlns="" xmlns:a16="http://schemas.microsoft.com/office/drawing/2014/main" id="{4BCAA928-AA28-497B-B5C7-401636E1FAD6}"/>
                </a:ext>
              </a:extLst>
            </p:cNvPr>
            <p:cNvSpPr>
              <a:spLocks noChangeArrowheads="1"/>
            </p:cNvSpPr>
            <p:nvPr/>
          </p:nvSpPr>
          <p:spPr bwMode="auto">
            <a:xfrm>
              <a:off x="228" y="4458"/>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 xmlns:a16="http://schemas.microsoft.com/office/drawing/2014/main" id="{214EAD17-9888-4F55-82ED-C95D10D9C165}"/>
                </a:ext>
              </a:extLst>
            </p:cNvPr>
            <p:cNvSpPr>
              <a:spLocks noChangeArrowheads="1"/>
            </p:cNvSpPr>
            <p:nvPr/>
          </p:nvSpPr>
          <p:spPr bwMode="auto">
            <a:xfrm>
              <a:off x="228" y="4626"/>
              <a:ext cx="0"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5F001B"/>
                </a:solidFill>
                <a:effectLst/>
              </a:endParaRPr>
            </a:p>
          </p:txBody>
        </p:sp>
        <p:sp>
          <p:nvSpPr>
            <p:cNvPr id="50" name="Rectangle 47">
              <a:extLst>
                <a:ext uri="{FF2B5EF4-FFF2-40B4-BE49-F238E27FC236}">
                  <a16:creationId xmlns="" xmlns:a16="http://schemas.microsoft.com/office/drawing/2014/main" id="{1FCCA712-79DF-43B1-8496-46E34EEDE1EA}"/>
                </a:ext>
              </a:extLst>
            </p:cNvPr>
            <p:cNvSpPr>
              <a:spLocks noChangeArrowheads="1"/>
            </p:cNvSpPr>
            <p:nvPr/>
          </p:nvSpPr>
          <p:spPr bwMode="auto">
            <a:xfrm>
              <a:off x="4079" y="4626"/>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 xmlns:a16="http://schemas.microsoft.com/office/drawing/2014/main" id="{ADBE7120-FC65-44F6-9FFE-C266A3BC9C46}"/>
                </a:ext>
              </a:extLst>
            </p:cNvPr>
            <p:cNvSpPr>
              <a:spLocks noChangeArrowheads="1"/>
            </p:cNvSpPr>
            <p:nvPr/>
          </p:nvSpPr>
          <p:spPr bwMode="auto">
            <a:xfrm>
              <a:off x="228" y="4801"/>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 xmlns:a16="http://schemas.microsoft.com/office/drawing/2014/main" id="{CDE68384-F645-4EC8-8524-0DD0B2FF2AC0}"/>
                </a:ext>
              </a:extLst>
            </p:cNvPr>
            <p:cNvSpPr>
              <a:spLocks noChangeArrowheads="1"/>
            </p:cNvSpPr>
            <p:nvPr/>
          </p:nvSpPr>
          <p:spPr bwMode="auto">
            <a:xfrm>
              <a:off x="4091" y="4969"/>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 xmlns:a16="http://schemas.microsoft.com/office/drawing/2014/main" id="{A041D557-CD06-43AB-846D-5F173FB1AD9F}"/>
                </a:ext>
              </a:extLst>
            </p:cNvPr>
            <p:cNvSpPr>
              <a:spLocks noChangeArrowheads="1"/>
            </p:cNvSpPr>
            <p:nvPr/>
          </p:nvSpPr>
          <p:spPr bwMode="auto">
            <a:xfrm>
              <a:off x="228" y="5137"/>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 xmlns:a16="http://schemas.microsoft.com/office/drawing/2014/main" id="{51D4C26E-75D8-4A98-83F9-D934A28A0EB1}"/>
                </a:ext>
              </a:extLst>
            </p:cNvPr>
            <p:cNvSpPr>
              <a:spLocks noChangeArrowheads="1"/>
            </p:cNvSpPr>
            <p:nvPr/>
          </p:nvSpPr>
          <p:spPr bwMode="auto">
            <a:xfrm>
              <a:off x="264" y="5137"/>
              <a:ext cx="102"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 xmlns:a16="http://schemas.microsoft.com/office/drawing/2014/main" id="{91ABE8AE-9F63-47C1-A146-A27AADCAF5A4}"/>
                </a:ext>
              </a:extLst>
            </p:cNvPr>
            <p:cNvSpPr>
              <a:spLocks noChangeArrowheads="1"/>
            </p:cNvSpPr>
            <p:nvPr/>
          </p:nvSpPr>
          <p:spPr bwMode="auto">
            <a:xfrm>
              <a:off x="4091" y="5311"/>
              <a:ext cx="108" cy="2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5">
              <a:extLst>
                <a:ext uri="{FF2B5EF4-FFF2-40B4-BE49-F238E27FC236}">
                  <a16:creationId xmlns="" xmlns:a16="http://schemas.microsoft.com/office/drawing/2014/main" id="{AD5485FC-6B34-40D3-AF58-48C5ED781103}"/>
                </a:ext>
              </a:extLst>
            </p:cNvPr>
            <p:cNvSpPr>
              <a:spLocks noChangeArrowheads="1"/>
            </p:cNvSpPr>
            <p:nvPr/>
          </p:nvSpPr>
          <p:spPr bwMode="auto">
            <a:xfrm>
              <a:off x="-96" y="594"/>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6">
              <a:extLst>
                <a:ext uri="{FF2B5EF4-FFF2-40B4-BE49-F238E27FC236}">
                  <a16:creationId xmlns="" xmlns:a16="http://schemas.microsoft.com/office/drawing/2014/main" id="{EC27DBD5-C1C3-48FD-88C3-FF0B5245ADB8}"/>
                </a:ext>
              </a:extLst>
            </p:cNvPr>
            <p:cNvSpPr>
              <a:spLocks noChangeArrowheads="1"/>
            </p:cNvSpPr>
            <p:nvPr/>
          </p:nvSpPr>
          <p:spPr bwMode="auto">
            <a:xfrm>
              <a:off x="-96" y="594"/>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a:extLst>
                <a:ext uri="{FF2B5EF4-FFF2-40B4-BE49-F238E27FC236}">
                  <a16:creationId xmlns="" xmlns:a16="http://schemas.microsoft.com/office/drawing/2014/main" id="{D8ECFA35-9B01-49D4-8020-06920C25CDC5}"/>
                </a:ext>
              </a:extLst>
            </p:cNvPr>
            <p:cNvSpPr>
              <a:spLocks noChangeArrowheads="1"/>
            </p:cNvSpPr>
            <p:nvPr/>
          </p:nvSpPr>
          <p:spPr bwMode="auto">
            <a:xfrm>
              <a:off x="-60" y="594"/>
              <a:ext cx="444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8">
              <a:extLst>
                <a:ext uri="{FF2B5EF4-FFF2-40B4-BE49-F238E27FC236}">
                  <a16:creationId xmlns="" xmlns:a16="http://schemas.microsoft.com/office/drawing/2014/main" id="{41F6FE99-63E4-483C-AC93-7648BD66E615}"/>
                </a:ext>
              </a:extLst>
            </p:cNvPr>
            <p:cNvSpPr>
              <a:spLocks noChangeArrowheads="1"/>
            </p:cNvSpPr>
            <p:nvPr/>
          </p:nvSpPr>
          <p:spPr bwMode="auto">
            <a:xfrm>
              <a:off x="4385" y="594"/>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 xmlns:a16="http://schemas.microsoft.com/office/drawing/2014/main" id="{EF598FBA-D325-4A1F-896D-4D03B3B8357D}"/>
                </a:ext>
              </a:extLst>
            </p:cNvPr>
            <p:cNvSpPr>
              <a:spLocks noChangeArrowheads="1"/>
            </p:cNvSpPr>
            <p:nvPr/>
          </p:nvSpPr>
          <p:spPr bwMode="auto">
            <a:xfrm>
              <a:off x="4385" y="594"/>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0">
              <a:extLst>
                <a:ext uri="{FF2B5EF4-FFF2-40B4-BE49-F238E27FC236}">
                  <a16:creationId xmlns="" xmlns:a16="http://schemas.microsoft.com/office/drawing/2014/main" id="{23F874DA-295B-4729-9648-45904B3EA897}"/>
                </a:ext>
              </a:extLst>
            </p:cNvPr>
            <p:cNvSpPr>
              <a:spLocks noChangeArrowheads="1"/>
            </p:cNvSpPr>
            <p:nvPr/>
          </p:nvSpPr>
          <p:spPr bwMode="auto">
            <a:xfrm>
              <a:off x="-96" y="630"/>
              <a:ext cx="36" cy="58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a:extLst>
                <a:ext uri="{FF2B5EF4-FFF2-40B4-BE49-F238E27FC236}">
                  <a16:creationId xmlns="" xmlns:a16="http://schemas.microsoft.com/office/drawing/2014/main" id="{C1D0A2B5-AAEE-4DE3-8119-05439F8C0F4A}"/>
                </a:ext>
              </a:extLst>
            </p:cNvPr>
            <p:cNvSpPr>
              <a:spLocks noChangeArrowheads="1"/>
            </p:cNvSpPr>
            <p:nvPr/>
          </p:nvSpPr>
          <p:spPr bwMode="auto">
            <a:xfrm>
              <a:off x="4385" y="630"/>
              <a:ext cx="36" cy="58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2">
              <a:extLst>
                <a:ext uri="{FF2B5EF4-FFF2-40B4-BE49-F238E27FC236}">
                  <a16:creationId xmlns="" xmlns:a16="http://schemas.microsoft.com/office/drawing/2014/main" id="{61E02BA0-204C-460D-9F0C-50F05DFB10EB}"/>
                </a:ext>
              </a:extLst>
            </p:cNvPr>
            <p:cNvSpPr>
              <a:spLocks noChangeArrowheads="1"/>
            </p:cNvSpPr>
            <p:nvPr/>
          </p:nvSpPr>
          <p:spPr bwMode="auto">
            <a:xfrm>
              <a:off x="-96" y="6519"/>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 xmlns:a16="http://schemas.microsoft.com/office/drawing/2014/main" id="{0CCB5B5A-EDDA-4267-BCF4-15BF43606294}"/>
                </a:ext>
              </a:extLst>
            </p:cNvPr>
            <p:cNvSpPr>
              <a:spLocks noChangeArrowheads="1"/>
            </p:cNvSpPr>
            <p:nvPr/>
          </p:nvSpPr>
          <p:spPr bwMode="auto">
            <a:xfrm>
              <a:off x="-96" y="6519"/>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4">
              <a:extLst>
                <a:ext uri="{FF2B5EF4-FFF2-40B4-BE49-F238E27FC236}">
                  <a16:creationId xmlns="" xmlns:a16="http://schemas.microsoft.com/office/drawing/2014/main" id="{0FF34F19-5500-4018-9CAC-6FEB8B76FF81}"/>
                </a:ext>
              </a:extLst>
            </p:cNvPr>
            <p:cNvSpPr>
              <a:spLocks noChangeArrowheads="1"/>
            </p:cNvSpPr>
            <p:nvPr/>
          </p:nvSpPr>
          <p:spPr bwMode="auto">
            <a:xfrm>
              <a:off x="-60" y="6519"/>
              <a:ext cx="444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 xmlns:a16="http://schemas.microsoft.com/office/drawing/2014/main" id="{710FE4C7-525A-4CEC-A213-1141ADBA9FDE}"/>
                </a:ext>
              </a:extLst>
            </p:cNvPr>
            <p:cNvSpPr>
              <a:spLocks noChangeArrowheads="1"/>
            </p:cNvSpPr>
            <p:nvPr/>
          </p:nvSpPr>
          <p:spPr bwMode="auto">
            <a:xfrm>
              <a:off x="4385" y="6519"/>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6">
              <a:extLst>
                <a:ext uri="{FF2B5EF4-FFF2-40B4-BE49-F238E27FC236}">
                  <a16:creationId xmlns="" xmlns:a16="http://schemas.microsoft.com/office/drawing/2014/main" id="{6A9080D5-C379-4FEF-965E-8BD621ACE118}"/>
                </a:ext>
              </a:extLst>
            </p:cNvPr>
            <p:cNvSpPr>
              <a:spLocks noChangeArrowheads="1"/>
            </p:cNvSpPr>
            <p:nvPr/>
          </p:nvSpPr>
          <p:spPr bwMode="auto">
            <a:xfrm>
              <a:off x="4385" y="6519"/>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p:nvSpPr>
        <p:spPr>
          <a:xfrm>
            <a:off x="304800" y="4875157"/>
            <a:ext cx="7305322" cy="369332"/>
          </a:xfrm>
          <a:prstGeom prst="rect">
            <a:avLst/>
          </a:prstGeom>
        </p:spPr>
        <p:txBody>
          <a:bodyPr wrap="square">
            <a:spAutoFit/>
          </a:bodyPr>
          <a:lstStyle/>
          <a:p>
            <a:r>
              <a:rPr lang="en-US" b="1" dirty="0">
                <a:solidFill>
                  <a:srgbClr val="4F0327"/>
                </a:solidFill>
              </a:rPr>
              <a:t>Chapter 3: Software Design </a:t>
            </a:r>
            <a:r>
              <a:rPr lang="en-US" sz="1600" b="1" dirty="0" smtClean="0">
                <a:solidFill>
                  <a:srgbClr val="4F0327"/>
                </a:solidFill>
              </a:rPr>
              <a:t>_____________________________  </a:t>
            </a:r>
            <a:r>
              <a:rPr lang="en-US" sz="1600" b="1" dirty="0" smtClean="0">
                <a:solidFill>
                  <a:srgbClr val="4F0327"/>
                </a:solidFill>
              </a:rPr>
              <a:t>43</a:t>
            </a:r>
            <a:endParaRPr lang="en-US" sz="1600" b="1" dirty="0">
              <a:solidFill>
                <a:srgbClr val="4F0327"/>
              </a:solidFill>
            </a:endParaRPr>
          </a:p>
        </p:txBody>
      </p:sp>
      <p:sp>
        <p:nvSpPr>
          <p:cNvPr id="72" name="Rectangle 71"/>
          <p:cNvSpPr/>
          <p:nvPr/>
        </p:nvSpPr>
        <p:spPr>
          <a:xfrm>
            <a:off x="574322" y="5383157"/>
            <a:ext cx="7677856" cy="369332"/>
          </a:xfrm>
          <a:prstGeom prst="rect">
            <a:avLst/>
          </a:prstGeom>
        </p:spPr>
        <p:txBody>
          <a:bodyPr wrap="square">
            <a:spAutoFit/>
          </a:bodyPr>
          <a:lstStyle/>
          <a:p>
            <a:r>
              <a:rPr lang="en-US" dirty="0" smtClean="0">
                <a:solidFill>
                  <a:srgbClr val="48042B"/>
                </a:solidFill>
              </a:rPr>
              <a:t>3.1 </a:t>
            </a:r>
            <a:r>
              <a:rPr lang="en-US" dirty="0">
                <a:solidFill>
                  <a:srgbClr val="48042B"/>
                </a:solidFill>
              </a:rPr>
              <a:t>Class Diagram </a:t>
            </a:r>
            <a:r>
              <a:rPr lang="en-US" dirty="0" smtClean="0">
                <a:solidFill>
                  <a:srgbClr val="48042B"/>
                </a:solidFill>
              </a:rPr>
              <a:t>________________________________ </a:t>
            </a:r>
            <a:r>
              <a:rPr lang="en-US" dirty="0" smtClean="0">
                <a:solidFill>
                  <a:srgbClr val="48042B"/>
                </a:solidFill>
              </a:rPr>
              <a:t>44</a:t>
            </a:r>
            <a:endParaRPr lang="en-US" dirty="0">
              <a:solidFill>
                <a:srgbClr val="48042B"/>
              </a:solidFill>
            </a:endParaRPr>
          </a:p>
        </p:txBody>
      </p:sp>
      <p:sp>
        <p:nvSpPr>
          <p:cNvPr id="73" name="Rectangle 72"/>
          <p:cNvSpPr/>
          <p:nvPr/>
        </p:nvSpPr>
        <p:spPr>
          <a:xfrm>
            <a:off x="591256" y="5806491"/>
            <a:ext cx="7677856" cy="369332"/>
          </a:xfrm>
          <a:prstGeom prst="rect">
            <a:avLst/>
          </a:prstGeom>
        </p:spPr>
        <p:txBody>
          <a:bodyPr wrap="square">
            <a:spAutoFit/>
          </a:bodyPr>
          <a:lstStyle/>
          <a:p>
            <a:r>
              <a:rPr lang="en-US" dirty="0" smtClean="0">
                <a:solidFill>
                  <a:srgbClr val="48042B"/>
                </a:solidFill>
              </a:rPr>
              <a:t>3.2 Sequence </a:t>
            </a:r>
            <a:r>
              <a:rPr lang="en-US" dirty="0">
                <a:solidFill>
                  <a:srgbClr val="48042B"/>
                </a:solidFill>
              </a:rPr>
              <a:t>Diagram </a:t>
            </a:r>
            <a:r>
              <a:rPr lang="en-US" dirty="0" smtClean="0">
                <a:solidFill>
                  <a:srgbClr val="48042B"/>
                </a:solidFill>
              </a:rPr>
              <a:t>____________________________ </a:t>
            </a:r>
            <a:r>
              <a:rPr lang="en-US" dirty="0" smtClean="0">
                <a:solidFill>
                  <a:srgbClr val="48042B"/>
                </a:solidFill>
              </a:rPr>
              <a:t>45</a:t>
            </a:r>
            <a:endParaRPr lang="en-US" dirty="0">
              <a:solidFill>
                <a:srgbClr val="48042B"/>
              </a:solidFill>
            </a:endParaRPr>
          </a:p>
        </p:txBody>
      </p:sp>
      <p:sp>
        <p:nvSpPr>
          <p:cNvPr id="74" name="Rectangle 73"/>
          <p:cNvSpPr/>
          <p:nvPr/>
        </p:nvSpPr>
        <p:spPr>
          <a:xfrm>
            <a:off x="822677" y="6207246"/>
            <a:ext cx="7677856" cy="369332"/>
          </a:xfrm>
          <a:prstGeom prst="rect">
            <a:avLst/>
          </a:prstGeom>
        </p:spPr>
        <p:txBody>
          <a:bodyPr wrap="square">
            <a:spAutoFit/>
          </a:bodyPr>
          <a:lstStyle/>
          <a:p>
            <a:r>
              <a:rPr lang="en-US" dirty="0" smtClean="0">
                <a:solidFill>
                  <a:srgbClr val="48042B"/>
                </a:solidFill>
              </a:rPr>
              <a:t>3.2.1 Add Gym Plan ____________________________  </a:t>
            </a:r>
            <a:r>
              <a:rPr lang="en-US" dirty="0" smtClean="0">
                <a:solidFill>
                  <a:srgbClr val="48042B"/>
                </a:solidFill>
              </a:rPr>
              <a:t>45</a:t>
            </a:r>
            <a:endParaRPr lang="en-US" dirty="0">
              <a:solidFill>
                <a:srgbClr val="48042B"/>
              </a:solidFill>
            </a:endParaRPr>
          </a:p>
        </p:txBody>
      </p:sp>
      <p:sp>
        <p:nvSpPr>
          <p:cNvPr id="79" name="Rectangle 78"/>
          <p:cNvSpPr/>
          <p:nvPr/>
        </p:nvSpPr>
        <p:spPr>
          <a:xfrm>
            <a:off x="828320" y="6517692"/>
            <a:ext cx="5764391" cy="369332"/>
          </a:xfrm>
          <a:prstGeom prst="rect">
            <a:avLst/>
          </a:prstGeom>
        </p:spPr>
        <p:txBody>
          <a:bodyPr wrap="square">
            <a:spAutoFit/>
          </a:bodyPr>
          <a:lstStyle/>
          <a:p>
            <a:r>
              <a:rPr lang="en-US" dirty="0" smtClean="0">
                <a:solidFill>
                  <a:srgbClr val="48042B"/>
                </a:solidFill>
              </a:rPr>
              <a:t>3.2.2 Add Post ________________________________  </a:t>
            </a:r>
            <a:r>
              <a:rPr lang="en-US" dirty="0" smtClean="0">
                <a:solidFill>
                  <a:srgbClr val="48042B"/>
                </a:solidFill>
              </a:rPr>
              <a:t>46</a:t>
            </a:r>
            <a:endParaRPr lang="en-US" dirty="0">
              <a:solidFill>
                <a:srgbClr val="48042B"/>
              </a:solidFill>
            </a:endParaRPr>
          </a:p>
        </p:txBody>
      </p:sp>
      <p:sp>
        <p:nvSpPr>
          <p:cNvPr id="80" name="Rectangle 79"/>
          <p:cNvSpPr/>
          <p:nvPr/>
        </p:nvSpPr>
        <p:spPr>
          <a:xfrm>
            <a:off x="839609" y="6822491"/>
            <a:ext cx="7677856" cy="369332"/>
          </a:xfrm>
          <a:prstGeom prst="rect">
            <a:avLst/>
          </a:prstGeom>
        </p:spPr>
        <p:txBody>
          <a:bodyPr wrap="square">
            <a:spAutoFit/>
          </a:bodyPr>
          <a:lstStyle/>
          <a:p>
            <a:r>
              <a:rPr lang="en-US" dirty="0" smtClean="0">
                <a:solidFill>
                  <a:srgbClr val="48042B"/>
                </a:solidFill>
              </a:rPr>
              <a:t>3.2.3 Detect Calories   __________________________  </a:t>
            </a:r>
            <a:r>
              <a:rPr lang="en-US" dirty="0" smtClean="0">
                <a:solidFill>
                  <a:srgbClr val="48042B"/>
                </a:solidFill>
              </a:rPr>
              <a:t>47</a:t>
            </a:r>
            <a:endParaRPr lang="en-US" dirty="0">
              <a:solidFill>
                <a:srgbClr val="48042B"/>
              </a:solidFill>
            </a:endParaRPr>
          </a:p>
        </p:txBody>
      </p:sp>
      <p:sp>
        <p:nvSpPr>
          <p:cNvPr id="81" name="Rectangle 80"/>
          <p:cNvSpPr/>
          <p:nvPr/>
        </p:nvSpPr>
        <p:spPr>
          <a:xfrm>
            <a:off x="839609" y="7127291"/>
            <a:ext cx="7677856" cy="369332"/>
          </a:xfrm>
          <a:prstGeom prst="rect">
            <a:avLst/>
          </a:prstGeom>
        </p:spPr>
        <p:txBody>
          <a:bodyPr wrap="square">
            <a:spAutoFit/>
          </a:bodyPr>
          <a:lstStyle/>
          <a:p>
            <a:r>
              <a:rPr lang="en-US" dirty="0" smtClean="0">
                <a:solidFill>
                  <a:srgbClr val="48042B"/>
                </a:solidFill>
              </a:rPr>
              <a:t>3.2.4 Request Being Coach  ______________________  </a:t>
            </a:r>
            <a:r>
              <a:rPr lang="en-US" dirty="0" smtClean="0">
                <a:solidFill>
                  <a:srgbClr val="48042B"/>
                </a:solidFill>
              </a:rPr>
              <a:t>48</a:t>
            </a:r>
            <a:endParaRPr lang="en-US" dirty="0">
              <a:solidFill>
                <a:srgbClr val="48042B"/>
              </a:solidFill>
            </a:endParaRPr>
          </a:p>
        </p:txBody>
      </p:sp>
      <p:sp>
        <p:nvSpPr>
          <p:cNvPr id="82" name="Rectangle 81"/>
          <p:cNvSpPr/>
          <p:nvPr/>
        </p:nvSpPr>
        <p:spPr>
          <a:xfrm>
            <a:off x="850898" y="7432090"/>
            <a:ext cx="7677856" cy="369332"/>
          </a:xfrm>
          <a:prstGeom prst="rect">
            <a:avLst/>
          </a:prstGeom>
        </p:spPr>
        <p:txBody>
          <a:bodyPr wrap="square">
            <a:spAutoFit/>
          </a:bodyPr>
          <a:lstStyle/>
          <a:p>
            <a:r>
              <a:rPr lang="en-US" dirty="0" smtClean="0">
                <a:solidFill>
                  <a:srgbClr val="48042B"/>
                </a:solidFill>
              </a:rPr>
              <a:t>3.2.5 Follow\Unfollow __________________________  </a:t>
            </a:r>
            <a:r>
              <a:rPr lang="en-US" dirty="0" smtClean="0">
                <a:solidFill>
                  <a:srgbClr val="48042B"/>
                </a:solidFill>
              </a:rPr>
              <a:t>49</a:t>
            </a:r>
            <a:endParaRPr lang="en-US" dirty="0">
              <a:solidFill>
                <a:srgbClr val="48042B"/>
              </a:solidFill>
            </a:endParaRPr>
          </a:p>
        </p:txBody>
      </p:sp>
      <p:sp>
        <p:nvSpPr>
          <p:cNvPr id="83" name="Rectangle 82"/>
          <p:cNvSpPr/>
          <p:nvPr/>
        </p:nvSpPr>
        <p:spPr>
          <a:xfrm>
            <a:off x="850898" y="7736890"/>
            <a:ext cx="7677856" cy="369332"/>
          </a:xfrm>
          <a:prstGeom prst="rect">
            <a:avLst/>
          </a:prstGeom>
        </p:spPr>
        <p:txBody>
          <a:bodyPr wrap="square">
            <a:spAutoFit/>
          </a:bodyPr>
          <a:lstStyle/>
          <a:p>
            <a:r>
              <a:rPr lang="en-US" dirty="0" smtClean="0">
                <a:solidFill>
                  <a:srgbClr val="48042B"/>
                </a:solidFill>
              </a:rPr>
              <a:t>3.2.6 </a:t>
            </a:r>
            <a:r>
              <a:rPr lang="en-US" dirty="0" err="1" smtClean="0">
                <a:solidFill>
                  <a:srgbClr val="48042B"/>
                </a:solidFill>
              </a:rPr>
              <a:t>InBody</a:t>
            </a:r>
            <a:r>
              <a:rPr lang="en-US" dirty="0" smtClean="0">
                <a:solidFill>
                  <a:srgbClr val="48042B"/>
                </a:solidFill>
              </a:rPr>
              <a:t> Info ______________________________  </a:t>
            </a:r>
            <a:r>
              <a:rPr lang="en-US" dirty="0" smtClean="0">
                <a:solidFill>
                  <a:srgbClr val="48042B"/>
                </a:solidFill>
              </a:rPr>
              <a:t>50</a:t>
            </a:r>
            <a:endParaRPr lang="en-US" dirty="0">
              <a:solidFill>
                <a:srgbClr val="48042B"/>
              </a:solidFill>
            </a:endParaRPr>
          </a:p>
        </p:txBody>
      </p:sp>
      <p:sp>
        <p:nvSpPr>
          <p:cNvPr id="84" name="Rectangle 83"/>
          <p:cNvSpPr/>
          <p:nvPr/>
        </p:nvSpPr>
        <p:spPr>
          <a:xfrm>
            <a:off x="862187" y="8041691"/>
            <a:ext cx="7677856" cy="369332"/>
          </a:xfrm>
          <a:prstGeom prst="rect">
            <a:avLst/>
          </a:prstGeom>
        </p:spPr>
        <p:txBody>
          <a:bodyPr wrap="square">
            <a:spAutoFit/>
          </a:bodyPr>
          <a:lstStyle/>
          <a:p>
            <a:r>
              <a:rPr lang="en-US" dirty="0" smtClean="0">
                <a:solidFill>
                  <a:srgbClr val="48042B"/>
                </a:solidFill>
              </a:rPr>
              <a:t>3.2.7 Login ___________________________________  </a:t>
            </a:r>
            <a:r>
              <a:rPr lang="en-US" dirty="0" smtClean="0">
                <a:solidFill>
                  <a:srgbClr val="48042B"/>
                </a:solidFill>
              </a:rPr>
              <a:t>51</a:t>
            </a:r>
            <a:endParaRPr lang="en-US" dirty="0">
              <a:solidFill>
                <a:srgbClr val="48042B"/>
              </a:solidFill>
            </a:endParaRPr>
          </a:p>
        </p:txBody>
      </p:sp>
      <p:sp>
        <p:nvSpPr>
          <p:cNvPr id="85" name="Rectangle 84"/>
          <p:cNvSpPr/>
          <p:nvPr/>
        </p:nvSpPr>
        <p:spPr>
          <a:xfrm>
            <a:off x="862187" y="8346492"/>
            <a:ext cx="7677856" cy="369332"/>
          </a:xfrm>
          <a:prstGeom prst="rect">
            <a:avLst/>
          </a:prstGeom>
        </p:spPr>
        <p:txBody>
          <a:bodyPr wrap="square">
            <a:spAutoFit/>
          </a:bodyPr>
          <a:lstStyle/>
          <a:p>
            <a:r>
              <a:rPr lang="en-US" dirty="0" smtClean="0">
                <a:solidFill>
                  <a:srgbClr val="48042B"/>
                </a:solidFill>
              </a:rPr>
              <a:t>3.2.8 Messenger  ______________________________  </a:t>
            </a:r>
            <a:r>
              <a:rPr lang="en-US" dirty="0" smtClean="0">
                <a:solidFill>
                  <a:srgbClr val="48042B"/>
                </a:solidFill>
              </a:rPr>
              <a:t>52</a:t>
            </a:r>
            <a:endParaRPr lang="en-US" dirty="0">
              <a:solidFill>
                <a:srgbClr val="48042B"/>
              </a:solidFill>
            </a:endParaRPr>
          </a:p>
        </p:txBody>
      </p:sp>
    </p:spTree>
    <p:extLst>
      <p:ext uri="{BB962C8B-B14F-4D97-AF65-F5344CB8AC3E}">
        <p14:creationId xmlns:p14="http://schemas.microsoft.com/office/powerpoint/2010/main" val="3523487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66941CA-6E2D-4F01-B468-9F09A9ECDF57}"/>
              </a:ext>
            </a:extLst>
          </p:cNvPr>
          <p:cNvSpPr>
            <a:spLocks noGrp="1"/>
          </p:cNvSpPr>
          <p:nvPr>
            <p:ph type="sldNum" sz="quarter" idx="12"/>
          </p:nvPr>
        </p:nvSpPr>
        <p:spPr/>
        <p:txBody>
          <a:bodyPr/>
          <a:lstStyle/>
          <a:p>
            <a:fld id="{C62738F0-FE43-43DC-A3B5-EDC7A5D63182}" type="slidenum">
              <a:rPr lang="en-US" smtClean="0"/>
              <a:t>50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8" y="2640129"/>
            <a:ext cx="6729043" cy="4625741"/>
          </a:xfrm>
          <a:prstGeom prst="rect">
            <a:avLst/>
          </a:prstGeom>
        </p:spPr>
      </p:pic>
      <p:sp>
        <p:nvSpPr>
          <p:cNvPr id="5" name="Rectangle 4"/>
          <p:cNvSpPr/>
          <p:nvPr/>
        </p:nvSpPr>
        <p:spPr>
          <a:xfrm>
            <a:off x="280959" y="1212334"/>
            <a:ext cx="4528804"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3.2.6 Sequence Diagram – </a:t>
            </a:r>
            <a:r>
              <a:rPr lang="en-US" sz="2000" b="1" dirty="0" err="1">
                <a:solidFill>
                  <a:srgbClr val="48042B"/>
                </a:solidFill>
                <a:latin typeface="Times New Roman" panose="02020603050405020304" pitchFamily="18" charset="0"/>
                <a:ea typeface="Calibri" panose="020F0502020204030204" pitchFamily="34" charset="0"/>
                <a:cs typeface="Arial" panose="020B0604020202020204" pitchFamily="34" charset="0"/>
              </a:rPr>
              <a:t>I</a:t>
            </a:r>
            <a:r>
              <a:rPr lang="en-US" sz="2000" b="1" dirty="0" err="1" smtClean="0">
                <a:solidFill>
                  <a:srgbClr val="48042B"/>
                </a:solidFill>
                <a:latin typeface="Times New Roman" panose="02020603050405020304" pitchFamily="18" charset="0"/>
                <a:ea typeface="Calibri" panose="020F0502020204030204" pitchFamily="34" charset="0"/>
                <a:cs typeface="Arial" panose="020B0604020202020204" pitchFamily="34" charset="0"/>
              </a:rPr>
              <a:t>nbody</a:t>
            </a:r>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 Info :</a:t>
            </a:r>
            <a:endParaRPr lang="en-US" sz="2000" b="1" dirty="0">
              <a:solidFill>
                <a:srgbClr val="48042B"/>
              </a:solidFill>
            </a:endParaRPr>
          </a:p>
        </p:txBody>
      </p:sp>
    </p:spTree>
    <p:extLst>
      <p:ext uri="{BB962C8B-B14F-4D97-AF65-F5344CB8AC3E}">
        <p14:creationId xmlns:p14="http://schemas.microsoft.com/office/powerpoint/2010/main" val="3993280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54A626D-996F-4D60-9B40-E239E9654640}"/>
              </a:ext>
            </a:extLst>
          </p:cNvPr>
          <p:cNvSpPr>
            <a:spLocks noGrp="1"/>
          </p:cNvSpPr>
          <p:nvPr>
            <p:ph type="sldNum" sz="quarter" idx="12"/>
          </p:nvPr>
        </p:nvSpPr>
        <p:spPr/>
        <p:txBody>
          <a:bodyPr/>
          <a:lstStyle/>
          <a:p>
            <a:fld id="{C62738F0-FE43-43DC-A3B5-EDC7A5D63182}" type="slidenum">
              <a:rPr lang="en-US" smtClean="0"/>
              <a:t>51</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5476"/>
            <a:ext cx="6858000" cy="5075047"/>
          </a:xfrm>
          <a:prstGeom prst="rect">
            <a:avLst/>
          </a:prstGeom>
        </p:spPr>
      </p:pic>
      <p:sp>
        <p:nvSpPr>
          <p:cNvPr id="4" name="Rectangle 3"/>
          <p:cNvSpPr/>
          <p:nvPr/>
        </p:nvSpPr>
        <p:spPr>
          <a:xfrm>
            <a:off x="280959" y="1212334"/>
            <a:ext cx="3802644"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3.2.7 Sequence Diagram – Login:</a:t>
            </a:r>
            <a:endParaRPr lang="en-US" sz="2000" b="1" dirty="0">
              <a:solidFill>
                <a:srgbClr val="48042B"/>
              </a:solidFill>
            </a:endParaRPr>
          </a:p>
        </p:txBody>
      </p:sp>
    </p:spTree>
    <p:extLst>
      <p:ext uri="{BB962C8B-B14F-4D97-AF65-F5344CB8AC3E}">
        <p14:creationId xmlns:p14="http://schemas.microsoft.com/office/powerpoint/2010/main" val="3652538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B0128C-4B0D-45B1-92AB-58BFA985FE62}"/>
              </a:ext>
            </a:extLst>
          </p:cNvPr>
          <p:cNvSpPr>
            <a:spLocks noGrp="1"/>
          </p:cNvSpPr>
          <p:nvPr>
            <p:ph type="sldNum" sz="quarter" idx="12"/>
          </p:nvPr>
        </p:nvSpPr>
        <p:spPr/>
        <p:txBody>
          <a:bodyPr/>
          <a:lstStyle/>
          <a:p>
            <a:fld id="{C62738F0-FE43-43DC-A3B5-EDC7A5D63182}" type="slidenum">
              <a:rPr lang="en-US" smtClean="0"/>
              <a:t>52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 y="2414240"/>
            <a:ext cx="6722533" cy="5564252"/>
          </a:xfrm>
          <a:prstGeom prst="rect">
            <a:avLst/>
          </a:prstGeom>
        </p:spPr>
      </p:pic>
      <p:sp>
        <p:nvSpPr>
          <p:cNvPr id="4" name="Rectangle 3"/>
          <p:cNvSpPr/>
          <p:nvPr/>
        </p:nvSpPr>
        <p:spPr>
          <a:xfrm>
            <a:off x="280959" y="1212334"/>
            <a:ext cx="4387932"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3.2.8 Sequence Diagram – Messenger :</a:t>
            </a:r>
            <a:endParaRPr lang="en-US" sz="2000" b="1" dirty="0">
              <a:solidFill>
                <a:srgbClr val="48042B"/>
              </a:solidFill>
            </a:endParaRPr>
          </a:p>
        </p:txBody>
      </p:sp>
    </p:spTree>
    <p:extLst>
      <p:ext uri="{BB962C8B-B14F-4D97-AF65-F5344CB8AC3E}">
        <p14:creationId xmlns:p14="http://schemas.microsoft.com/office/powerpoint/2010/main" val="1789014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8F94712-FC43-4632-8296-04C3DE4FC119}"/>
              </a:ext>
            </a:extLst>
          </p:cNvPr>
          <p:cNvSpPr>
            <a:spLocks noGrp="1"/>
          </p:cNvSpPr>
          <p:nvPr>
            <p:ph type="sldNum" sz="quarter" idx="12"/>
          </p:nvPr>
        </p:nvSpPr>
        <p:spPr/>
        <p:txBody>
          <a:bodyPr/>
          <a:lstStyle/>
          <a:p>
            <a:fld id="{C62738F0-FE43-43DC-A3B5-EDC7A5D63182}"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4717"/>
            <a:ext cx="6858000" cy="5156565"/>
          </a:xfrm>
          <a:prstGeom prst="rect">
            <a:avLst/>
          </a:prstGeom>
        </p:spPr>
      </p:pic>
      <p:sp>
        <p:nvSpPr>
          <p:cNvPr id="4" name="Rectangle 3"/>
          <p:cNvSpPr/>
          <p:nvPr/>
        </p:nvSpPr>
        <p:spPr>
          <a:xfrm>
            <a:off x="280959" y="1212334"/>
            <a:ext cx="3911840"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3.2.9 Sequence Diagram – Search:</a:t>
            </a:r>
            <a:endParaRPr lang="en-US" sz="2000" b="1" dirty="0">
              <a:solidFill>
                <a:srgbClr val="48042B"/>
              </a:solidFill>
            </a:endParaRPr>
          </a:p>
        </p:txBody>
      </p:sp>
    </p:spTree>
    <p:extLst>
      <p:ext uri="{BB962C8B-B14F-4D97-AF65-F5344CB8AC3E}">
        <p14:creationId xmlns:p14="http://schemas.microsoft.com/office/powerpoint/2010/main" val="1898415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82ECCD5-4B51-43E9-BB25-265EC273220C}"/>
              </a:ext>
            </a:extLst>
          </p:cNvPr>
          <p:cNvSpPr>
            <a:spLocks noGrp="1"/>
          </p:cNvSpPr>
          <p:nvPr>
            <p:ph type="sldNum" sz="quarter" idx="12"/>
          </p:nvPr>
        </p:nvSpPr>
        <p:spPr/>
        <p:txBody>
          <a:bodyPr/>
          <a:lstStyle/>
          <a:p>
            <a:fld id="{C62738F0-FE43-43DC-A3B5-EDC7A5D63182}" type="slidenum">
              <a:rPr lang="en-US" smtClean="0"/>
              <a:t>54</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5820"/>
            <a:ext cx="6858000" cy="4674359"/>
          </a:xfrm>
          <a:prstGeom prst="rect">
            <a:avLst/>
          </a:prstGeom>
        </p:spPr>
      </p:pic>
      <p:sp>
        <p:nvSpPr>
          <p:cNvPr id="4" name="Rectangle 3"/>
          <p:cNvSpPr/>
          <p:nvPr/>
        </p:nvSpPr>
        <p:spPr>
          <a:xfrm>
            <a:off x="280959" y="1212334"/>
            <a:ext cx="4166525"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3.2.10 Sequence Diagram – Sign Up:</a:t>
            </a:r>
            <a:endParaRPr lang="en-US" sz="2000" b="1" dirty="0">
              <a:solidFill>
                <a:srgbClr val="48042B"/>
              </a:solidFill>
            </a:endParaRPr>
          </a:p>
        </p:txBody>
      </p:sp>
    </p:spTree>
    <p:extLst>
      <p:ext uri="{BB962C8B-B14F-4D97-AF65-F5344CB8AC3E}">
        <p14:creationId xmlns:p14="http://schemas.microsoft.com/office/powerpoint/2010/main" val="1274916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3399024-1849-40E8-A3CD-4ECB6DD92A10}"/>
              </a:ext>
            </a:extLst>
          </p:cNvPr>
          <p:cNvSpPr>
            <a:spLocks noGrp="1"/>
          </p:cNvSpPr>
          <p:nvPr>
            <p:ph type="sldNum" sz="quarter" idx="12"/>
          </p:nvPr>
        </p:nvSpPr>
        <p:spPr/>
        <p:txBody>
          <a:bodyPr/>
          <a:lstStyle/>
          <a:p>
            <a:fld id="{C62738F0-FE43-43DC-A3B5-EDC7A5D63182}" type="slidenum">
              <a:rPr lang="en-US" smtClean="0"/>
              <a:t>55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669"/>
            <a:ext cx="6858000" cy="5196662"/>
          </a:xfrm>
          <a:prstGeom prst="rect">
            <a:avLst/>
          </a:prstGeom>
        </p:spPr>
      </p:pic>
      <p:sp>
        <p:nvSpPr>
          <p:cNvPr id="4" name="Rectangle 3"/>
          <p:cNvSpPr/>
          <p:nvPr/>
        </p:nvSpPr>
        <p:spPr>
          <a:xfrm>
            <a:off x="280959" y="1212334"/>
            <a:ext cx="5588646"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3.2.11 Sequence Diagram – Subscribe </a:t>
            </a:r>
            <a:r>
              <a:rPr lang="en-US" sz="2000" b="1" dirty="0">
                <a:solidFill>
                  <a:srgbClr val="48042B"/>
                </a:solidFill>
                <a:latin typeface="Times New Roman" panose="02020603050405020304" pitchFamily="18" charset="0"/>
                <a:ea typeface="Calibri" panose="020F0502020204030204" pitchFamily="34" charset="0"/>
                <a:cs typeface="Arial" panose="020B0604020202020204" pitchFamily="34" charset="0"/>
              </a:rPr>
              <a:t>G</a:t>
            </a:r>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ym Plan :</a:t>
            </a:r>
            <a:endParaRPr lang="en-US" sz="2000" b="1" dirty="0">
              <a:solidFill>
                <a:srgbClr val="48042B"/>
              </a:solidFill>
            </a:endParaRPr>
          </a:p>
        </p:txBody>
      </p:sp>
    </p:spTree>
    <p:extLst>
      <p:ext uri="{BB962C8B-B14F-4D97-AF65-F5344CB8AC3E}">
        <p14:creationId xmlns:p14="http://schemas.microsoft.com/office/powerpoint/2010/main" val="3666085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8BCEDB0-A983-4EF9-99EA-91F149FB8A96}"/>
              </a:ext>
            </a:extLst>
          </p:cNvPr>
          <p:cNvSpPr>
            <a:spLocks noGrp="1"/>
          </p:cNvSpPr>
          <p:nvPr>
            <p:ph type="sldNum" sz="quarter" idx="12"/>
          </p:nvPr>
        </p:nvSpPr>
        <p:spPr/>
        <p:txBody>
          <a:bodyPr/>
          <a:lstStyle/>
          <a:p>
            <a:fld id="{C62738F0-FE43-43DC-A3B5-EDC7A5D63182}" type="slidenum">
              <a:rPr lang="en-US" smtClean="0"/>
              <a:t>56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4658"/>
            <a:ext cx="6858000" cy="3816684"/>
          </a:xfrm>
          <a:prstGeom prst="rect">
            <a:avLst/>
          </a:prstGeom>
        </p:spPr>
      </p:pic>
      <p:sp>
        <p:nvSpPr>
          <p:cNvPr id="4" name="Rectangle 3"/>
          <p:cNvSpPr/>
          <p:nvPr/>
        </p:nvSpPr>
        <p:spPr>
          <a:xfrm>
            <a:off x="280959" y="1212334"/>
            <a:ext cx="4853316"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3.2.12 Sequence Diagram – View Timeline:</a:t>
            </a:r>
            <a:endParaRPr lang="en-US" sz="2000" b="1" dirty="0">
              <a:solidFill>
                <a:srgbClr val="48042B"/>
              </a:solidFill>
            </a:endParaRPr>
          </a:p>
        </p:txBody>
      </p:sp>
    </p:spTree>
    <p:extLst>
      <p:ext uri="{BB962C8B-B14F-4D97-AF65-F5344CB8AC3E}">
        <p14:creationId xmlns:p14="http://schemas.microsoft.com/office/powerpoint/2010/main" val="905112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7082A02-BF10-4EA5-8BDA-578E133499CF}"/>
              </a:ext>
            </a:extLst>
          </p:cNvPr>
          <p:cNvSpPr>
            <a:spLocks noGrp="1"/>
          </p:cNvSpPr>
          <p:nvPr>
            <p:ph type="sldNum" sz="quarter" idx="12"/>
          </p:nvPr>
        </p:nvSpPr>
        <p:spPr/>
        <p:txBody>
          <a:bodyPr/>
          <a:lstStyle/>
          <a:p>
            <a:fld id="{C62738F0-FE43-43DC-A3B5-EDC7A5D63182}" type="slidenum">
              <a:rPr lang="en-US" smtClean="0"/>
              <a:t>57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3636"/>
            <a:ext cx="6858000" cy="4098727"/>
          </a:xfrm>
          <a:prstGeom prst="rect">
            <a:avLst/>
          </a:prstGeom>
        </p:spPr>
      </p:pic>
      <p:sp>
        <p:nvSpPr>
          <p:cNvPr id="4" name="Rectangle 3"/>
          <p:cNvSpPr/>
          <p:nvPr/>
        </p:nvSpPr>
        <p:spPr>
          <a:xfrm>
            <a:off x="280959" y="1212334"/>
            <a:ext cx="3644203"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3.3.1 Activity diagram – Coach:</a:t>
            </a:r>
            <a:endParaRPr lang="en-US" sz="2000" b="1" dirty="0">
              <a:solidFill>
                <a:srgbClr val="48042B"/>
              </a:solidFill>
            </a:endParaRPr>
          </a:p>
        </p:txBody>
      </p:sp>
    </p:spTree>
    <p:extLst>
      <p:ext uri="{BB962C8B-B14F-4D97-AF65-F5344CB8AC3E}">
        <p14:creationId xmlns:p14="http://schemas.microsoft.com/office/powerpoint/2010/main" val="1237222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0C70DE9-AD85-4390-8A54-26C847E57C55}"/>
              </a:ext>
            </a:extLst>
          </p:cNvPr>
          <p:cNvSpPr>
            <a:spLocks noGrp="1"/>
          </p:cNvSpPr>
          <p:nvPr>
            <p:ph type="sldNum" sz="quarter" idx="12"/>
          </p:nvPr>
        </p:nvSpPr>
        <p:spPr/>
        <p:txBody>
          <a:bodyPr/>
          <a:lstStyle/>
          <a:p>
            <a:fld id="{C62738F0-FE43-43DC-A3B5-EDC7A5D63182}" type="slidenum">
              <a:rPr lang="en-US" smtClean="0"/>
              <a:t>58</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9361"/>
            <a:ext cx="6858000" cy="3927277"/>
          </a:xfrm>
          <a:prstGeom prst="rect">
            <a:avLst/>
          </a:prstGeom>
        </p:spPr>
      </p:pic>
      <p:sp>
        <p:nvSpPr>
          <p:cNvPr id="4" name="Rectangle 3"/>
          <p:cNvSpPr/>
          <p:nvPr/>
        </p:nvSpPr>
        <p:spPr>
          <a:xfrm>
            <a:off x="280959" y="1212334"/>
            <a:ext cx="3501536"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3.3.2 Activity Diagram – User:</a:t>
            </a:r>
            <a:endParaRPr lang="en-US" sz="2000" b="1" dirty="0">
              <a:solidFill>
                <a:srgbClr val="48042B"/>
              </a:solidFill>
            </a:endParaRPr>
          </a:p>
        </p:txBody>
      </p:sp>
    </p:spTree>
    <p:extLst>
      <p:ext uri="{BB962C8B-B14F-4D97-AF65-F5344CB8AC3E}">
        <p14:creationId xmlns:p14="http://schemas.microsoft.com/office/powerpoint/2010/main" val="2686987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077C0D0-4816-4B93-9DDD-C443818C7D6D}"/>
              </a:ext>
            </a:extLst>
          </p:cNvPr>
          <p:cNvSpPr>
            <a:spLocks noGrp="1"/>
          </p:cNvSpPr>
          <p:nvPr>
            <p:ph type="sldNum" sz="quarter" idx="12"/>
          </p:nvPr>
        </p:nvSpPr>
        <p:spPr/>
        <p:txBody>
          <a:bodyPr/>
          <a:lstStyle/>
          <a:p>
            <a:fld id="{C62738F0-FE43-43DC-A3B5-EDC7A5D63182}" type="slidenum">
              <a:rPr lang="en-US" smtClean="0"/>
              <a:t>59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89508"/>
            <a:ext cx="6858000" cy="4726983"/>
          </a:xfrm>
          <a:prstGeom prst="rect">
            <a:avLst/>
          </a:prstGeom>
        </p:spPr>
      </p:pic>
      <p:sp>
        <p:nvSpPr>
          <p:cNvPr id="4" name="Rectangle 3"/>
          <p:cNvSpPr/>
          <p:nvPr/>
        </p:nvSpPr>
        <p:spPr>
          <a:xfrm>
            <a:off x="280959" y="1212334"/>
            <a:ext cx="3859005"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3.4.1 Use case Diagram – Admin :</a:t>
            </a:r>
            <a:endParaRPr lang="en-US" sz="2000" b="1" dirty="0">
              <a:solidFill>
                <a:srgbClr val="48042B"/>
              </a:solidFill>
            </a:endParaRPr>
          </a:p>
        </p:txBody>
      </p:sp>
    </p:spTree>
    <p:extLst>
      <p:ext uri="{BB962C8B-B14F-4D97-AF65-F5344CB8AC3E}">
        <p14:creationId xmlns:p14="http://schemas.microsoft.com/office/powerpoint/2010/main" val="413731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28B11A8-6B9F-40E2-BC9A-13282257B023}"/>
              </a:ext>
            </a:extLst>
          </p:cNvPr>
          <p:cNvSpPr>
            <a:spLocks noGrp="1"/>
          </p:cNvSpPr>
          <p:nvPr>
            <p:ph type="sldNum" sz="quarter" idx="12"/>
          </p:nvPr>
        </p:nvSpPr>
        <p:spPr/>
        <p:txBody>
          <a:bodyPr/>
          <a:lstStyle/>
          <a:p>
            <a:fld id="{C62738F0-FE43-43DC-A3B5-EDC7A5D63182}" type="slidenum">
              <a:rPr lang="en-US" smtClean="0"/>
              <a:t>6</a:t>
            </a:fld>
            <a:endParaRPr lang="en-US"/>
          </a:p>
        </p:txBody>
      </p:sp>
      <p:grpSp>
        <p:nvGrpSpPr>
          <p:cNvPr id="5" name="Group 4">
            <a:extLst>
              <a:ext uri="{FF2B5EF4-FFF2-40B4-BE49-F238E27FC236}">
                <a16:creationId xmlns="" xmlns:a16="http://schemas.microsoft.com/office/drawing/2014/main" id="{8730C1A7-699D-4C65-AAB1-87624369F04E}"/>
              </a:ext>
            </a:extLst>
          </p:cNvPr>
          <p:cNvGrpSpPr>
            <a:grpSpLocks noChangeAspect="1"/>
          </p:cNvGrpSpPr>
          <p:nvPr/>
        </p:nvGrpSpPr>
        <p:grpSpPr bwMode="auto">
          <a:xfrm>
            <a:off x="-152400" y="1008063"/>
            <a:ext cx="7170738" cy="9494838"/>
            <a:chOff x="-96" y="635"/>
            <a:chExt cx="4517" cy="5981"/>
          </a:xfrm>
          <a:noFill/>
        </p:grpSpPr>
        <p:sp>
          <p:nvSpPr>
            <p:cNvPr id="6" name="AutoShape 3">
              <a:extLst>
                <a:ext uri="{FF2B5EF4-FFF2-40B4-BE49-F238E27FC236}">
                  <a16:creationId xmlns="" xmlns:a16="http://schemas.microsoft.com/office/drawing/2014/main" id="{3DB92D2E-97EA-4729-8763-6FA1285A7167}"/>
                </a:ext>
              </a:extLst>
            </p:cNvPr>
            <p:cNvSpPr>
              <a:spLocks noChangeAspect="1" noChangeArrowheads="1" noTextEdit="1"/>
            </p:cNvSpPr>
            <p:nvPr/>
          </p:nvSpPr>
          <p:spPr bwMode="auto">
            <a:xfrm>
              <a:off x="228" y="961"/>
              <a:ext cx="3864" cy="17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 xmlns:a16="http://schemas.microsoft.com/office/drawing/2014/main" id="{681CAC9E-3666-4BA5-B904-BB7990DDD4DD}"/>
                </a:ext>
              </a:extLst>
            </p:cNvPr>
            <p:cNvSpPr>
              <a:spLocks noChangeArrowheads="1"/>
            </p:cNvSpPr>
            <p:nvPr/>
          </p:nvSpPr>
          <p:spPr bwMode="auto">
            <a:xfrm>
              <a:off x="228" y="961"/>
              <a:ext cx="0"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5F001B"/>
                </a:solidFill>
                <a:effectLst/>
              </a:endParaRPr>
            </a:p>
          </p:txBody>
        </p:sp>
        <p:sp>
          <p:nvSpPr>
            <p:cNvPr id="8" name="Rectangle 6">
              <a:extLst>
                <a:ext uri="{FF2B5EF4-FFF2-40B4-BE49-F238E27FC236}">
                  <a16:creationId xmlns="" xmlns:a16="http://schemas.microsoft.com/office/drawing/2014/main" id="{CA8E0392-C6BC-4FB4-B7B9-8CD6526C9047}"/>
                </a:ext>
              </a:extLst>
            </p:cNvPr>
            <p:cNvSpPr>
              <a:spLocks noChangeArrowheads="1"/>
            </p:cNvSpPr>
            <p:nvPr/>
          </p:nvSpPr>
          <p:spPr bwMode="auto">
            <a:xfrm>
              <a:off x="4115" y="961"/>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8">
              <a:extLst>
                <a:ext uri="{FF2B5EF4-FFF2-40B4-BE49-F238E27FC236}">
                  <a16:creationId xmlns="" xmlns:a16="http://schemas.microsoft.com/office/drawing/2014/main" id="{44286318-AA41-46D9-BE38-B202FF89DCDD}"/>
                </a:ext>
              </a:extLst>
            </p:cNvPr>
            <p:cNvSpPr>
              <a:spLocks noChangeArrowheads="1"/>
            </p:cNvSpPr>
            <p:nvPr/>
          </p:nvSpPr>
          <p:spPr bwMode="auto">
            <a:xfrm>
              <a:off x="298" y="1654"/>
              <a:ext cx="3759"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rgbClr val="5F001B"/>
                  </a:solidFill>
                  <a:effectLst/>
                  <a:latin typeface="Segoe UI" panose="020B0502040204020203" pitchFamily="34" charset="0"/>
                </a:rPr>
                <a:t>3.3 Activity </a:t>
              </a:r>
              <a:r>
                <a:rPr kumimoji="0" lang="en-US" altLang="en-US" sz="1600" i="0" u="none" strike="noStrike" cap="none" normalizeH="0" baseline="0" dirty="0">
                  <a:ln>
                    <a:noFill/>
                  </a:ln>
                  <a:solidFill>
                    <a:srgbClr val="5F001B"/>
                  </a:solidFill>
                  <a:effectLst/>
                  <a:latin typeface="Segoe UI" panose="020B0502040204020203" pitchFamily="34" charset="0"/>
                </a:rPr>
                <a:t>Diagram </a:t>
              </a:r>
              <a:r>
                <a:rPr kumimoji="0" lang="en-US" altLang="en-US" sz="1600" i="0" u="none" strike="noStrike" cap="none" normalizeH="0" baseline="0" dirty="0" smtClean="0">
                  <a:ln>
                    <a:noFill/>
                  </a:ln>
                  <a:solidFill>
                    <a:srgbClr val="5F001B"/>
                  </a:solidFill>
                  <a:effectLst/>
                  <a:latin typeface="Segoe UI" panose="020B0502040204020203" pitchFamily="34" charset="0"/>
                </a:rPr>
                <a:t>_____________________________________________</a:t>
              </a:r>
              <a:r>
                <a:rPr kumimoji="0" lang="en-US" altLang="en-US" sz="1600" i="0" u="none" strike="noStrike" cap="none" normalizeH="0" dirty="0" smtClean="0">
                  <a:ln>
                    <a:noFill/>
                  </a:ln>
                  <a:solidFill>
                    <a:srgbClr val="5F001B"/>
                  </a:solidFill>
                  <a:effectLst/>
                  <a:latin typeface="Segoe UI" panose="020B0502040204020203" pitchFamily="34" charset="0"/>
                </a:rPr>
                <a:t> </a:t>
              </a:r>
              <a:r>
                <a:rPr kumimoji="0" lang="en-US" altLang="en-US" sz="1600" i="0" u="none" strike="noStrike" cap="none" normalizeH="0" baseline="0" dirty="0" smtClean="0">
                  <a:ln>
                    <a:noFill/>
                  </a:ln>
                  <a:solidFill>
                    <a:srgbClr val="5F001B"/>
                  </a:solidFill>
                  <a:effectLst/>
                  <a:latin typeface="Segoe UI" panose="020B0502040204020203" pitchFamily="34" charset="0"/>
                </a:rPr>
                <a:t>57</a:t>
              </a:r>
              <a:endParaRPr kumimoji="0" lang="en-US" altLang="en-US" sz="1800" i="0" u="none" strike="noStrike" cap="none" normalizeH="0" baseline="0" dirty="0">
                <a:ln>
                  <a:noFill/>
                </a:ln>
                <a:solidFill>
                  <a:srgbClr val="5F001B"/>
                </a:solidFill>
                <a:effectLst/>
              </a:endParaRPr>
            </a:p>
          </p:txBody>
        </p:sp>
        <p:sp>
          <p:nvSpPr>
            <p:cNvPr id="11" name="Rectangle 9">
              <a:extLst>
                <a:ext uri="{FF2B5EF4-FFF2-40B4-BE49-F238E27FC236}">
                  <a16:creationId xmlns="" xmlns:a16="http://schemas.microsoft.com/office/drawing/2014/main" id="{D601F04A-1A20-4AFA-82D5-D364F51230C4}"/>
                </a:ext>
              </a:extLst>
            </p:cNvPr>
            <p:cNvSpPr>
              <a:spLocks noChangeArrowheads="1"/>
            </p:cNvSpPr>
            <p:nvPr/>
          </p:nvSpPr>
          <p:spPr bwMode="auto">
            <a:xfrm>
              <a:off x="4091" y="1304"/>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 xmlns:a16="http://schemas.microsoft.com/office/drawing/2014/main" id="{EB617684-5B9D-4AF7-A5CA-9C16BCE687F8}"/>
                </a:ext>
              </a:extLst>
            </p:cNvPr>
            <p:cNvSpPr>
              <a:spLocks noChangeArrowheads="1"/>
            </p:cNvSpPr>
            <p:nvPr/>
          </p:nvSpPr>
          <p:spPr bwMode="auto">
            <a:xfrm>
              <a:off x="228" y="1479"/>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1">
              <a:extLst>
                <a:ext uri="{FF2B5EF4-FFF2-40B4-BE49-F238E27FC236}">
                  <a16:creationId xmlns="" xmlns:a16="http://schemas.microsoft.com/office/drawing/2014/main" id="{2289A4BF-AF4C-4A75-9491-552E97361CCC}"/>
                </a:ext>
              </a:extLst>
            </p:cNvPr>
            <p:cNvSpPr>
              <a:spLocks noChangeArrowheads="1"/>
            </p:cNvSpPr>
            <p:nvPr/>
          </p:nvSpPr>
          <p:spPr bwMode="auto">
            <a:xfrm>
              <a:off x="264" y="1479"/>
              <a:ext cx="102"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2">
              <a:extLst>
                <a:ext uri="{FF2B5EF4-FFF2-40B4-BE49-F238E27FC236}">
                  <a16:creationId xmlns="" xmlns:a16="http://schemas.microsoft.com/office/drawing/2014/main" id="{072FC016-3AF5-42FC-A236-66981AE5CD64}"/>
                </a:ext>
              </a:extLst>
            </p:cNvPr>
            <p:cNvSpPr>
              <a:spLocks noChangeArrowheads="1"/>
            </p:cNvSpPr>
            <p:nvPr/>
          </p:nvSpPr>
          <p:spPr bwMode="auto">
            <a:xfrm>
              <a:off x="256" y="2366"/>
              <a:ext cx="3869" cy="1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rgbClr val="5F001B"/>
                  </a:solidFill>
                  <a:effectLst/>
                  <a:latin typeface="Segoe UI" panose="020B0502040204020203" pitchFamily="34" charset="0"/>
                </a:rPr>
                <a:t>3.4 Use </a:t>
              </a:r>
              <a:r>
                <a:rPr kumimoji="0" lang="en-US" altLang="en-US" sz="1600" i="0" u="none" strike="noStrike" cap="none" normalizeH="0" baseline="0" dirty="0">
                  <a:ln>
                    <a:noFill/>
                  </a:ln>
                  <a:solidFill>
                    <a:srgbClr val="5F001B"/>
                  </a:solidFill>
                  <a:effectLst/>
                  <a:latin typeface="Segoe UI" panose="020B0502040204020203" pitchFamily="34" charset="0"/>
                </a:rPr>
                <a:t>Case Diagram </a:t>
              </a:r>
              <a:r>
                <a:rPr kumimoji="0" lang="en-US" altLang="en-US" sz="1600" i="0" u="none" strike="noStrike" cap="none" normalizeH="0" baseline="0" dirty="0" smtClean="0">
                  <a:ln>
                    <a:noFill/>
                  </a:ln>
                  <a:solidFill>
                    <a:srgbClr val="5F001B"/>
                  </a:solidFill>
                  <a:effectLst/>
                  <a:latin typeface="Segoe UI" panose="020B0502040204020203" pitchFamily="34" charset="0"/>
                </a:rPr>
                <a:t>____________________________________________ </a:t>
              </a:r>
              <a:r>
                <a:rPr kumimoji="0" lang="en-US" altLang="en-US" sz="1600" i="0" u="none" strike="noStrike" cap="none" normalizeH="0" baseline="0" dirty="0" smtClean="0">
                  <a:ln>
                    <a:noFill/>
                  </a:ln>
                  <a:solidFill>
                    <a:srgbClr val="5F001B"/>
                  </a:solidFill>
                  <a:effectLst/>
                  <a:latin typeface="Segoe UI" panose="020B0502040204020203" pitchFamily="34" charset="0"/>
                </a:rPr>
                <a:t>59</a:t>
              </a:r>
              <a:endParaRPr kumimoji="0" lang="en-US" altLang="en-US" sz="1800" i="0" u="none" strike="noStrike" cap="none" normalizeH="0" baseline="0" dirty="0">
                <a:ln>
                  <a:noFill/>
                </a:ln>
                <a:solidFill>
                  <a:srgbClr val="5F001B"/>
                </a:solidFill>
                <a:effectLst/>
              </a:endParaRPr>
            </a:p>
          </p:txBody>
        </p:sp>
        <p:sp>
          <p:nvSpPr>
            <p:cNvPr id="15" name="Rectangle 13">
              <a:extLst>
                <a:ext uri="{FF2B5EF4-FFF2-40B4-BE49-F238E27FC236}">
                  <a16:creationId xmlns="" xmlns:a16="http://schemas.microsoft.com/office/drawing/2014/main" id="{2114A31C-D0BA-4150-8795-0AFA57D8EB40}"/>
                </a:ext>
              </a:extLst>
            </p:cNvPr>
            <p:cNvSpPr>
              <a:spLocks noChangeArrowheads="1"/>
            </p:cNvSpPr>
            <p:nvPr/>
          </p:nvSpPr>
          <p:spPr bwMode="auto">
            <a:xfrm>
              <a:off x="4061" y="1648"/>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 xmlns:a16="http://schemas.microsoft.com/office/drawing/2014/main" id="{4C07550C-9896-4E31-8D3D-1BDF859A7B26}"/>
                </a:ext>
              </a:extLst>
            </p:cNvPr>
            <p:cNvSpPr>
              <a:spLocks noChangeArrowheads="1"/>
            </p:cNvSpPr>
            <p:nvPr/>
          </p:nvSpPr>
          <p:spPr bwMode="auto">
            <a:xfrm>
              <a:off x="228" y="1817"/>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a:extLst>
                <a:ext uri="{FF2B5EF4-FFF2-40B4-BE49-F238E27FC236}">
                  <a16:creationId xmlns="" xmlns:a16="http://schemas.microsoft.com/office/drawing/2014/main" id="{29A8372B-1105-47F3-AE66-503A94E3AE1A}"/>
                </a:ext>
              </a:extLst>
            </p:cNvPr>
            <p:cNvSpPr>
              <a:spLocks noChangeArrowheads="1"/>
            </p:cNvSpPr>
            <p:nvPr/>
          </p:nvSpPr>
          <p:spPr bwMode="auto">
            <a:xfrm>
              <a:off x="264" y="1817"/>
              <a:ext cx="102"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a:extLst>
                <a:ext uri="{FF2B5EF4-FFF2-40B4-BE49-F238E27FC236}">
                  <a16:creationId xmlns="" xmlns:a16="http://schemas.microsoft.com/office/drawing/2014/main" id="{6E8EA7B2-1F15-4306-B054-B251D6BB3B5F}"/>
                </a:ext>
              </a:extLst>
            </p:cNvPr>
            <p:cNvSpPr>
              <a:spLocks noChangeArrowheads="1"/>
            </p:cNvSpPr>
            <p:nvPr/>
          </p:nvSpPr>
          <p:spPr bwMode="auto">
            <a:xfrm>
              <a:off x="4085" y="1992"/>
              <a:ext cx="108"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a:extLst>
                <a:ext uri="{FF2B5EF4-FFF2-40B4-BE49-F238E27FC236}">
                  <a16:creationId xmlns="" xmlns:a16="http://schemas.microsoft.com/office/drawing/2014/main" id="{DCA65F40-864C-4E70-9386-EDDF70450980}"/>
                </a:ext>
              </a:extLst>
            </p:cNvPr>
            <p:cNvSpPr>
              <a:spLocks noChangeArrowheads="1"/>
            </p:cNvSpPr>
            <p:nvPr/>
          </p:nvSpPr>
          <p:spPr bwMode="auto">
            <a:xfrm>
              <a:off x="228" y="2160"/>
              <a:ext cx="102" cy="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1">
              <a:extLst>
                <a:ext uri="{FF2B5EF4-FFF2-40B4-BE49-F238E27FC236}">
                  <a16:creationId xmlns="" xmlns:a16="http://schemas.microsoft.com/office/drawing/2014/main" id="{8DC334C5-77F7-40DF-90D6-9990B580CFBC}"/>
                </a:ext>
              </a:extLst>
            </p:cNvPr>
            <p:cNvSpPr>
              <a:spLocks noChangeArrowheads="1"/>
            </p:cNvSpPr>
            <p:nvPr/>
          </p:nvSpPr>
          <p:spPr bwMode="auto">
            <a:xfrm>
              <a:off x="4091" y="2384"/>
              <a:ext cx="72" cy="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2">
              <a:extLst>
                <a:ext uri="{FF2B5EF4-FFF2-40B4-BE49-F238E27FC236}">
                  <a16:creationId xmlns="" xmlns:a16="http://schemas.microsoft.com/office/drawing/2014/main" id="{55BB7FDA-C62F-44EC-B060-77172C3BA0A7}"/>
                </a:ext>
              </a:extLst>
            </p:cNvPr>
            <p:cNvSpPr>
              <a:spLocks noChangeArrowheads="1"/>
            </p:cNvSpPr>
            <p:nvPr/>
          </p:nvSpPr>
          <p:spPr bwMode="auto">
            <a:xfrm>
              <a:off x="228" y="2582"/>
              <a:ext cx="78" cy="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3">
              <a:extLst>
                <a:ext uri="{FF2B5EF4-FFF2-40B4-BE49-F238E27FC236}">
                  <a16:creationId xmlns="" xmlns:a16="http://schemas.microsoft.com/office/drawing/2014/main" id="{C7AA6D2E-579D-471A-A787-657D67D080F7}"/>
                </a:ext>
              </a:extLst>
            </p:cNvPr>
            <p:cNvSpPr>
              <a:spLocks noChangeArrowheads="1"/>
            </p:cNvSpPr>
            <p:nvPr/>
          </p:nvSpPr>
          <p:spPr bwMode="auto">
            <a:xfrm>
              <a:off x="-96" y="635"/>
              <a:ext cx="3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4">
              <a:extLst>
                <a:ext uri="{FF2B5EF4-FFF2-40B4-BE49-F238E27FC236}">
                  <a16:creationId xmlns="" xmlns:a16="http://schemas.microsoft.com/office/drawing/2014/main" id="{FA868E5E-D376-47D3-98AD-2DEECCBE9DD2}"/>
                </a:ext>
              </a:extLst>
            </p:cNvPr>
            <p:cNvSpPr>
              <a:spLocks noChangeArrowheads="1"/>
            </p:cNvSpPr>
            <p:nvPr/>
          </p:nvSpPr>
          <p:spPr bwMode="auto">
            <a:xfrm>
              <a:off x="-96" y="635"/>
              <a:ext cx="3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5">
              <a:extLst>
                <a:ext uri="{FF2B5EF4-FFF2-40B4-BE49-F238E27FC236}">
                  <a16:creationId xmlns="" xmlns:a16="http://schemas.microsoft.com/office/drawing/2014/main" id="{7E466A78-3B03-43B1-A83F-85CDBF82B604}"/>
                </a:ext>
              </a:extLst>
            </p:cNvPr>
            <p:cNvSpPr>
              <a:spLocks noChangeArrowheads="1"/>
            </p:cNvSpPr>
            <p:nvPr/>
          </p:nvSpPr>
          <p:spPr bwMode="auto">
            <a:xfrm>
              <a:off x="-60" y="635"/>
              <a:ext cx="4445"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6">
              <a:extLst>
                <a:ext uri="{FF2B5EF4-FFF2-40B4-BE49-F238E27FC236}">
                  <a16:creationId xmlns="" xmlns:a16="http://schemas.microsoft.com/office/drawing/2014/main" id="{0459FB43-F0DA-42A3-8DA2-26EA79CDE08E}"/>
                </a:ext>
              </a:extLst>
            </p:cNvPr>
            <p:cNvSpPr>
              <a:spLocks noChangeArrowheads="1"/>
            </p:cNvSpPr>
            <p:nvPr/>
          </p:nvSpPr>
          <p:spPr bwMode="auto">
            <a:xfrm>
              <a:off x="4385" y="635"/>
              <a:ext cx="3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7">
              <a:extLst>
                <a:ext uri="{FF2B5EF4-FFF2-40B4-BE49-F238E27FC236}">
                  <a16:creationId xmlns="" xmlns:a16="http://schemas.microsoft.com/office/drawing/2014/main" id="{75520600-9CC8-48D9-81EE-ED6EB4E6932C}"/>
                </a:ext>
              </a:extLst>
            </p:cNvPr>
            <p:cNvSpPr>
              <a:spLocks noChangeArrowheads="1"/>
            </p:cNvSpPr>
            <p:nvPr/>
          </p:nvSpPr>
          <p:spPr bwMode="auto">
            <a:xfrm>
              <a:off x="4385" y="635"/>
              <a:ext cx="3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8">
              <a:extLst>
                <a:ext uri="{FF2B5EF4-FFF2-40B4-BE49-F238E27FC236}">
                  <a16:creationId xmlns="" xmlns:a16="http://schemas.microsoft.com/office/drawing/2014/main" id="{D3D76C5C-22D5-4DEC-A9FF-A3C0494A954C}"/>
                </a:ext>
              </a:extLst>
            </p:cNvPr>
            <p:cNvSpPr>
              <a:spLocks noChangeArrowheads="1"/>
            </p:cNvSpPr>
            <p:nvPr/>
          </p:nvSpPr>
          <p:spPr bwMode="auto">
            <a:xfrm>
              <a:off x="-96" y="672"/>
              <a:ext cx="36" cy="59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9">
              <a:extLst>
                <a:ext uri="{FF2B5EF4-FFF2-40B4-BE49-F238E27FC236}">
                  <a16:creationId xmlns="" xmlns:a16="http://schemas.microsoft.com/office/drawing/2014/main" id="{8AEA1B09-F5A5-45C4-A324-E13D509CAB5A}"/>
                </a:ext>
              </a:extLst>
            </p:cNvPr>
            <p:cNvSpPr>
              <a:spLocks noChangeArrowheads="1"/>
            </p:cNvSpPr>
            <p:nvPr/>
          </p:nvSpPr>
          <p:spPr bwMode="auto">
            <a:xfrm>
              <a:off x="4385" y="672"/>
              <a:ext cx="36" cy="59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0">
              <a:extLst>
                <a:ext uri="{FF2B5EF4-FFF2-40B4-BE49-F238E27FC236}">
                  <a16:creationId xmlns="" xmlns:a16="http://schemas.microsoft.com/office/drawing/2014/main" id="{FEF9A3BF-3362-46E8-97B3-9F3FE11D32B9}"/>
                </a:ext>
              </a:extLst>
            </p:cNvPr>
            <p:cNvSpPr>
              <a:spLocks noChangeArrowheads="1"/>
            </p:cNvSpPr>
            <p:nvPr/>
          </p:nvSpPr>
          <p:spPr bwMode="auto">
            <a:xfrm>
              <a:off x="-96" y="6580"/>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1">
              <a:extLst>
                <a:ext uri="{FF2B5EF4-FFF2-40B4-BE49-F238E27FC236}">
                  <a16:creationId xmlns="" xmlns:a16="http://schemas.microsoft.com/office/drawing/2014/main" id="{1EC51459-14E3-4BB3-831D-CFA962A44E90}"/>
                </a:ext>
              </a:extLst>
            </p:cNvPr>
            <p:cNvSpPr>
              <a:spLocks noChangeArrowheads="1"/>
            </p:cNvSpPr>
            <p:nvPr/>
          </p:nvSpPr>
          <p:spPr bwMode="auto">
            <a:xfrm>
              <a:off x="-96" y="6580"/>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2">
              <a:extLst>
                <a:ext uri="{FF2B5EF4-FFF2-40B4-BE49-F238E27FC236}">
                  <a16:creationId xmlns="" xmlns:a16="http://schemas.microsoft.com/office/drawing/2014/main" id="{E6DBFC03-46F7-4195-B41C-A062D88AA307}"/>
                </a:ext>
              </a:extLst>
            </p:cNvPr>
            <p:cNvSpPr>
              <a:spLocks noChangeArrowheads="1"/>
            </p:cNvSpPr>
            <p:nvPr/>
          </p:nvSpPr>
          <p:spPr bwMode="auto">
            <a:xfrm>
              <a:off x="-60" y="6580"/>
              <a:ext cx="4445"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
              <a:extLst>
                <a:ext uri="{FF2B5EF4-FFF2-40B4-BE49-F238E27FC236}">
                  <a16:creationId xmlns="" xmlns:a16="http://schemas.microsoft.com/office/drawing/2014/main" id="{14DA24FE-0711-4CA0-9160-D42B907D656E}"/>
                </a:ext>
              </a:extLst>
            </p:cNvPr>
            <p:cNvSpPr>
              <a:spLocks noChangeArrowheads="1"/>
            </p:cNvSpPr>
            <p:nvPr/>
          </p:nvSpPr>
          <p:spPr bwMode="auto">
            <a:xfrm>
              <a:off x="4385" y="6580"/>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4">
              <a:extLst>
                <a:ext uri="{FF2B5EF4-FFF2-40B4-BE49-F238E27FC236}">
                  <a16:creationId xmlns="" xmlns:a16="http://schemas.microsoft.com/office/drawing/2014/main" id="{B9460DF2-7CF2-4A59-96FA-51047AF2A7D2}"/>
                </a:ext>
              </a:extLst>
            </p:cNvPr>
            <p:cNvSpPr>
              <a:spLocks noChangeArrowheads="1"/>
            </p:cNvSpPr>
            <p:nvPr/>
          </p:nvSpPr>
          <p:spPr bwMode="auto">
            <a:xfrm>
              <a:off x="4385" y="6580"/>
              <a:ext cx="36"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p:nvSpPr>
        <p:spPr>
          <a:xfrm>
            <a:off x="912988" y="1285290"/>
            <a:ext cx="7677856" cy="369332"/>
          </a:xfrm>
          <a:prstGeom prst="rect">
            <a:avLst/>
          </a:prstGeom>
        </p:spPr>
        <p:txBody>
          <a:bodyPr wrap="square">
            <a:spAutoFit/>
          </a:bodyPr>
          <a:lstStyle/>
          <a:p>
            <a:r>
              <a:rPr lang="en-US" dirty="0" smtClean="0">
                <a:solidFill>
                  <a:srgbClr val="48042B"/>
                </a:solidFill>
              </a:rPr>
              <a:t>3.2.9 Search __________________________________  </a:t>
            </a:r>
            <a:r>
              <a:rPr lang="en-US" dirty="0" smtClean="0">
                <a:solidFill>
                  <a:srgbClr val="48042B"/>
                </a:solidFill>
              </a:rPr>
              <a:t>53</a:t>
            </a:r>
            <a:endParaRPr lang="en-US" dirty="0">
              <a:solidFill>
                <a:srgbClr val="48042B"/>
              </a:solidFill>
            </a:endParaRPr>
          </a:p>
        </p:txBody>
      </p:sp>
      <p:sp>
        <p:nvSpPr>
          <p:cNvPr id="39" name="Rectangle 38"/>
          <p:cNvSpPr/>
          <p:nvPr/>
        </p:nvSpPr>
        <p:spPr>
          <a:xfrm>
            <a:off x="918631" y="1595736"/>
            <a:ext cx="7677856" cy="369332"/>
          </a:xfrm>
          <a:prstGeom prst="rect">
            <a:avLst/>
          </a:prstGeom>
        </p:spPr>
        <p:txBody>
          <a:bodyPr wrap="square">
            <a:spAutoFit/>
          </a:bodyPr>
          <a:lstStyle/>
          <a:p>
            <a:r>
              <a:rPr lang="en-US" dirty="0" smtClean="0">
                <a:solidFill>
                  <a:srgbClr val="48042B"/>
                </a:solidFill>
              </a:rPr>
              <a:t>3.2.10 Sign Up  ________________________________  </a:t>
            </a:r>
            <a:r>
              <a:rPr lang="en-US" dirty="0" smtClean="0">
                <a:solidFill>
                  <a:srgbClr val="48042B"/>
                </a:solidFill>
              </a:rPr>
              <a:t>54</a:t>
            </a:r>
            <a:endParaRPr lang="en-US" dirty="0">
              <a:solidFill>
                <a:srgbClr val="48042B"/>
              </a:solidFill>
            </a:endParaRPr>
          </a:p>
        </p:txBody>
      </p:sp>
      <p:sp>
        <p:nvSpPr>
          <p:cNvPr id="40" name="Rectangle 39"/>
          <p:cNvSpPr/>
          <p:nvPr/>
        </p:nvSpPr>
        <p:spPr>
          <a:xfrm>
            <a:off x="929920" y="1900534"/>
            <a:ext cx="7677856" cy="369332"/>
          </a:xfrm>
          <a:prstGeom prst="rect">
            <a:avLst/>
          </a:prstGeom>
        </p:spPr>
        <p:txBody>
          <a:bodyPr wrap="square">
            <a:spAutoFit/>
          </a:bodyPr>
          <a:lstStyle/>
          <a:p>
            <a:r>
              <a:rPr lang="en-US" dirty="0" smtClean="0">
                <a:solidFill>
                  <a:srgbClr val="48042B"/>
                </a:solidFill>
              </a:rPr>
              <a:t>3.2.11 Subscribe Gym Plan  ______________________  </a:t>
            </a:r>
            <a:r>
              <a:rPr lang="en-US" dirty="0" smtClean="0">
                <a:solidFill>
                  <a:srgbClr val="48042B"/>
                </a:solidFill>
              </a:rPr>
              <a:t>55</a:t>
            </a:r>
            <a:endParaRPr lang="en-US" dirty="0">
              <a:solidFill>
                <a:srgbClr val="48042B"/>
              </a:solidFill>
            </a:endParaRPr>
          </a:p>
        </p:txBody>
      </p:sp>
      <p:sp>
        <p:nvSpPr>
          <p:cNvPr id="41" name="Rectangle 40"/>
          <p:cNvSpPr/>
          <p:nvPr/>
        </p:nvSpPr>
        <p:spPr>
          <a:xfrm>
            <a:off x="941209" y="2205336"/>
            <a:ext cx="7677856" cy="369332"/>
          </a:xfrm>
          <a:prstGeom prst="rect">
            <a:avLst/>
          </a:prstGeom>
        </p:spPr>
        <p:txBody>
          <a:bodyPr wrap="square">
            <a:spAutoFit/>
          </a:bodyPr>
          <a:lstStyle/>
          <a:p>
            <a:r>
              <a:rPr lang="en-US" dirty="0" smtClean="0">
                <a:solidFill>
                  <a:srgbClr val="48042B"/>
                </a:solidFill>
              </a:rPr>
              <a:t>3.2.12 View Time Line __________________________  </a:t>
            </a:r>
            <a:r>
              <a:rPr lang="en-US" dirty="0" smtClean="0">
                <a:solidFill>
                  <a:srgbClr val="48042B"/>
                </a:solidFill>
              </a:rPr>
              <a:t>56</a:t>
            </a:r>
            <a:endParaRPr lang="en-US" dirty="0">
              <a:solidFill>
                <a:srgbClr val="48042B"/>
              </a:solidFill>
            </a:endParaRPr>
          </a:p>
        </p:txBody>
      </p:sp>
      <p:sp>
        <p:nvSpPr>
          <p:cNvPr id="42" name="Rectangle 41"/>
          <p:cNvSpPr/>
          <p:nvPr/>
        </p:nvSpPr>
        <p:spPr>
          <a:xfrm>
            <a:off x="918631" y="2961690"/>
            <a:ext cx="7677856" cy="369332"/>
          </a:xfrm>
          <a:prstGeom prst="rect">
            <a:avLst/>
          </a:prstGeom>
        </p:spPr>
        <p:txBody>
          <a:bodyPr wrap="square">
            <a:spAutoFit/>
          </a:bodyPr>
          <a:lstStyle/>
          <a:p>
            <a:r>
              <a:rPr lang="en-US" dirty="0" smtClean="0">
                <a:solidFill>
                  <a:srgbClr val="48042B"/>
                </a:solidFill>
              </a:rPr>
              <a:t>3.3.1 Coach  __________________________________  </a:t>
            </a:r>
            <a:r>
              <a:rPr lang="en-US" dirty="0" smtClean="0">
                <a:solidFill>
                  <a:srgbClr val="48042B"/>
                </a:solidFill>
              </a:rPr>
              <a:t>57</a:t>
            </a:r>
            <a:endParaRPr lang="en-US" dirty="0">
              <a:solidFill>
                <a:srgbClr val="48042B"/>
              </a:solidFill>
            </a:endParaRPr>
          </a:p>
        </p:txBody>
      </p:sp>
      <p:sp>
        <p:nvSpPr>
          <p:cNvPr id="43" name="Rectangle 42"/>
          <p:cNvSpPr/>
          <p:nvPr/>
        </p:nvSpPr>
        <p:spPr>
          <a:xfrm>
            <a:off x="935563" y="3260847"/>
            <a:ext cx="7677856" cy="369332"/>
          </a:xfrm>
          <a:prstGeom prst="rect">
            <a:avLst/>
          </a:prstGeom>
        </p:spPr>
        <p:txBody>
          <a:bodyPr wrap="square">
            <a:spAutoFit/>
          </a:bodyPr>
          <a:lstStyle/>
          <a:p>
            <a:r>
              <a:rPr lang="en-US" dirty="0" smtClean="0">
                <a:solidFill>
                  <a:srgbClr val="48042B"/>
                </a:solidFill>
              </a:rPr>
              <a:t>3.3.2 User  ___________________________________  </a:t>
            </a:r>
            <a:r>
              <a:rPr lang="en-US" dirty="0" smtClean="0">
                <a:solidFill>
                  <a:srgbClr val="48042B"/>
                </a:solidFill>
              </a:rPr>
              <a:t>58</a:t>
            </a:r>
            <a:endParaRPr lang="en-US" dirty="0">
              <a:solidFill>
                <a:srgbClr val="48042B"/>
              </a:solidFill>
            </a:endParaRPr>
          </a:p>
        </p:txBody>
      </p:sp>
      <p:sp>
        <p:nvSpPr>
          <p:cNvPr id="44" name="Rectangle 43"/>
          <p:cNvSpPr/>
          <p:nvPr/>
        </p:nvSpPr>
        <p:spPr>
          <a:xfrm>
            <a:off x="992008" y="4062356"/>
            <a:ext cx="7677856" cy="369332"/>
          </a:xfrm>
          <a:prstGeom prst="rect">
            <a:avLst/>
          </a:prstGeom>
        </p:spPr>
        <p:txBody>
          <a:bodyPr wrap="square">
            <a:spAutoFit/>
          </a:bodyPr>
          <a:lstStyle/>
          <a:p>
            <a:r>
              <a:rPr lang="en-US" dirty="0" smtClean="0">
                <a:solidFill>
                  <a:srgbClr val="48042B"/>
                </a:solidFill>
              </a:rPr>
              <a:t>3.4.1 Admin  _________________________________  </a:t>
            </a:r>
            <a:r>
              <a:rPr lang="en-US" dirty="0" smtClean="0">
                <a:solidFill>
                  <a:srgbClr val="48042B"/>
                </a:solidFill>
              </a:rPr>
              <a:t>59</a:t>
            </a:r>
            <a:endParaRPr lang="en-US" dirty="0">
              <a:solidFill>
                <a:srgbClr val="48042B"/>
              </a:solidFill>
            </a:endParaRPr>
          </a:p>
        </p:txBody>
      </p:sp>
      <p:sp>
        <p:nvSpPr>
          <p:cNvPr id="45" name="Rectangle 44"/>
          <p:cNvSpPr/>
          <p:nvPr/>
        </p:nvSpPr>
        <p:spPr>
          <a:xfrm>
            <a:off x="997651" y="4372802"/>
            <a:ext cx="7677856" cy="369332"/>
          </a:xfrm>
          <a:prstGeom prst="rect">
            <a:avLst/>
          </a:prstGeom>
        </p:spPr>
        <p:txBody>
          <a:bodyPr wrap="square">
            <a:spAutoFit/>
          </a:bodyPr>
          <a:lstStyle/>
          <a:p>
            <a:r>
              <a:rPr lang="en-US" dirty="0" smtClean="0">
                <a:solidFill>
                  <a:srgbClr val="48042B"/>
                </a:solidFill>
              </a:rPr>
              <a:t>3.4.2 Coach __________________________________  </a:t>
            </a:r>
            <a:r>
              <a:rPr lang="en-US" dirty="0" smtClean="0">
                <a:solidFill>
                  <a:srgbClr val="48042B"/>
                </a:solidFill>
              </a:rPr>
              <a:t>60</a:t>
            </a:r>
            <a:endParaRPr lang="en-US" dirty="0">
              <a:solidFill>
                <a:srgbClr val="48042B"/>
              </a:solidFill>
            </a:endParaRPr>
          </a:p>
        </p:txBody>
      </p:sp>
      <p:sp>
        <p:nvSpPr>
          <p:cNvPr id="46" name="Rectangle 45"/>
          <p:cNvSpPr/>
          <p:nvPr/>
        </p:nvSpPr>
        <p:spPr>
          <a:xfrm>
            <a:off x="992005" y="4671959"/>
            <a:ext cx="7677856" cy="369332"/>
          </a:xfrm>
          <a:prstGeom prst="rect">
            <a:avLst/>
          </a:prstGeom>
        </p:spPr>
        <p:txBody>
          <a:bodyPr wrap="square">
            <a:spAutoFit/>
          </a:bodyPr>
          <a:lstStyle/>
          <a:p>
            <a:r>
              <a:rPr lang="en-US" dirty="0" smtClean="0">
                <a:solidFill>
                  <a:srgbClr val="48042B"/>
                </a:solidFill>
              </a:rPr>
              <a:t>3.4.3 User  ___________________________________  </a:t>
            </a:r>
            <a:r>
              <a:rPr lang="en-US" dirty="0" smtClean="0">
                <a:solidFill>
                  <a:srgbClr val="48042B"/>
                </a:solidFill>
              </a:rPr>
              <a:t>61</a:t>
            </a:r>
            <a:endParaRPr lang="en-US" dirty="0">
              <a:solidFill>
                <a:srgbClr val="48042B"/>
              </a:solidFill>
            </a:endParaRPr>
          </a:p>
        </p:txBody>
      </p:sp>
      <p:sp>
        <p:nvSpPr>
          <p:cNvPr id="47" name="Rectangle 46"/>
          <p:cNvSpPr/>
          <p:nvPr/>
        </p:nvSpPr>
        <p:spPr>
          <a:xfrm>
            <a:off x="101599" y="5394446"/>
            <a:ext cx="7305322" cy="369332"/>
          </a:xfrm>
          <a:prstGeom prst="rect">
            <a:avLst/>
          </a:prstGeom>
        </p:spPr>
        <p:txBody>
          <a:bodyPr wrap="square">
            <a:spAutoFit/>
          </a:bodyPr>
          <a:lstStyle/>
          <a:p>
            <a:r>
              <a:rPr lang="en-US" b="1" dirty="0">
                <a:solidFill>
                  <a:srgbClr val="4F0327"/>
                </a:solidFill>
              </a:rPr>
              <a:t>Chapter </a:t>
            </a:r>
            <a:r>
              <a:rPr lang="en-US" b="1" dirty="0" smtClean="0">
                <a:solidFill>
                  <a:srgbClr val="4F0327"/>
                </a:solidFill>
              </a:rPr>
              <a:t>4: Implementation _____________________________  </a:t>
            </a:r>
            <a:r>
              <a:rPr lang="en-US" b="1" dirty="0" smtClean="0">
                <a:solidFill>
                  <a:srgbClr val="4F0327"/>
                </a:solidFill>
              </a:rPr>
              <a:t>62</a:t>
            </a:r>
            <a:endParaRPr lang="en-US" b="1" dirty="0">
              <a:solidFill>
                <a:srgbClr val="4F0327"/>
              </a:solidFill>
            </a:endParaRPr>
          </a:p>
        </p:txBody>
      </p:sp>
      <p:sp>
        <p:nvSpPr>
          <p:cNvPr id="48" name="Rectangle 12">
            <a:extLst>
              <a:ext uri="{FF2B5EF4-FFF2-40B4-BE49-F238E27FC236}">
                <a16:creationId xmlns="" xmlns:a16="http://schemas.microsoft.com/office/drawing/2014/main" id="{072FC016-3AF5-42FC-A236-66981AE5CD64}"/>
              </a:ext>
            </a:extLst>
          </p:cNvPr>
          <p:cNvSpPr>
            <a:spLocks noChangeArrowheads="1"/>
          </p:cNvSpPr>
          <p:nvPr/>
        </p:nvSpPr>
        <p:spPr bwMode="auto">
          <a:xfrm>
            <a:off x="479777" y="6030738"/>
            <a:ext cx="6142038" cy="2460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smtClean="0">
                <a:solidFill>
                  <a:srgbClr val="5F001B"/>
                </a:solidFill>
                <a:latin typeface="Segoe UI" panose="020B0502040204020203" pitchFamily="34" charset="0"/>
              </a:rPr>
              <a:t>4.1 Algorithms </a:t>
            </a:r>
            <a:r>
              <a:rPr kumimoji="0" lang="en-US" altLang="en-US" sz="1600" i="0" u="none" strike="noStrike" cap="none" normalizeH="0" baseline="0" dirty="0" smtClean="0">
                <a:ln>
                  <a:noFill/>
                </a:ln>
                <a:solidFill>
                  <a:srgbClr val="5F001B"/>
                </a:solidFill>
                <a:effectLst/>
                <a:latin typeface="Segoe UI" panose="020B0502040204020203" pitchFamily="34" charset="0"/>
              </a:rPr>
              <a:t> ___________________________________________________ </a:t>
            </a:r>
            <a:r>
              <a:rPr kumimoji="0" lang="en-US" altLang="en-US" sz="1600" i="0" u="none" strike="noStrike" cap="none" normalizeH="0" baseline="0" dirty="0" smtClean="0">
                <a:ln>
                  <a:noFill/>
                </a:ln>
                <a:solidFill>
                  <a:srgbClr val="5F001B"/>
                </a:solidFill>
                <a:effectLst/>
                <a:latin typeface="Segoe UI" panose="020B0502040204020203" pitchFamily="34" charset="0"/>
              </a:rPr>
              <a:t>63</a:t>
            </a:r>
            <a:endParaRPr kumimoji="0" lang="en-US" altLang="en-US" sz="1800" i="0" u="none" strike="noStrike" cap="none" normalizeH="0" baseline="0" dirty="0">
              <a:ln>
                <a:noFill/>
              </a:ln>
              <a:solidFill>
                <a:srgbClr val="5F001B"/>
              </a:solidFill>
              <a:effectLst/>
            </a:endParaRPr>
          </a:p>
        </p:txBody>
      </p:sp>
      <p:sp>
        <p:nvSpPr>
          <p:cNvPr id="50" name="Rectangle 49"/>
          <p:cNvSpPr/>
          <p:nvPr/>
        </p:nvSpPr>
        <p:spPr>
          <a:xfrm>
            <a:off x="975072" y="6359648"/>
            <a:ext cx="7677856" cy="369332"/>
          </a:xfrm>
          <a:prstGeom prst="rect">
            <a:avLst/>
          </a:prstGeom>
        </p:spPr>
        <p:txBody>
          <a:bodyPr wrap="square">
            <a:spAutoFit/>
          </a:bodyPr>
          <a:lstStyle/>
          <a:p>
            <a:r>
              <a:rPr lang="en-US" dirty="0" smtClean="0">
                <a:solidFill>
                  <a:srgbClr val="48042B"/>
                </a:solidFill>
              </a:rPr>
              <a:t>4.1.1 Search   _________________________________  </a:t>
            </a:r>
            <a:r>
              <a:rPr lang="en-US" dirty="0" smtClean="0">
                <a:solidFill>
                  <a:srgbClr val="48042B"/>
                </a:solidFill>
              </a:rPr>
              <a:t>63</a:t>
            </a:r>
            <a:endParaRPr lang="en-US" dirty="0">
              <a:solidFill>
                <a:srgbClr val="48042B"/>
              </a:solidFill>
            </a:endParaRPr>
          </a:p>
        </p:txBody>
      </p:sp>
      <p:sp>
        <p:nvSpPr>
          <p:cNvPr id="53" name="Rectangle 52"/>
          <p:cNvSpPr/>
          <p:nvPr/>
        </p:nvSpPr>
        <p:spPr>
          <a:xfrm>
            <a:off x="156634" y="6697050"/>
            <a:ext cx="8061677" cy="1338828"/>
          </a:xfrm>
          <a:prstGeom prst="rect">
            <a:avLst/>
          </a:prstGeom>
        </p:spPr>
        <p:txBody>
          <a:bodyPr wrap="square">
            <a:spAutoFit/>
          </a:bodyPr>
          <a:lstStyle/>
          <a:p>
            <a:pPr>
              <a:lnSpc>
                <a:spcPct val="150000"/>
              </a:lnSpc>
            </a:pPr>
            <a:r>
              <a:rPr lang="en-US" dirty="0" smtClean="0">
                <a:solidFill>
                  <a:srgbClr val="48042B"/>
                </a:solidFill>
              </a:rPr>
              <a:t> 4.2 </a:t>
            </a:r>
            <a:r>
              <a:rPr lang="en-US" dirty="0">
                <a:solidFill>
                  <a:srgbClr val="48042B"/>
                </a:solidFill>
              </a:rPr>
              <a:t>Software Architecture </a:t>
            </a:r>
            <a:r>
              <a:rPr lang="en-US" dirty="0" smtClean="0">
                <a:solidFill>
                  <a:srgbClr val="48042B"/>
                </a:solidFill>
              </a:rPr>
              <a:t>_______________________________ 63</a:t>
            </a:r>
          </a:p>
          <a:p>
            <a:pPr>
              <a:lnSpc>
                <a:spcPct val="150000"/>
              </a:lnSpc>
            </a:pPr>
            <a:r>
              <a:rPr lang="en-US" dirty="0" smtClean="0">
                <a:solidFill>
                  <a:srgbClr val="48042B"/>
                </a:solidFill>
              </a:rPr>
              <a:t> </a:t>
            </a:r>
            <a:r>
              <a:rPr lang="en-US" dirty="0">
                <a:solidFill>
                  <a:srgbClr val="48042B"/>
                </a:solidFill>
              </a:rPr>
              <a:t>4.3 Screens </a:t>
            </a:r>
            <a:r>
              <a:rPr lang="en-US" dirty="0" smtClean="0">
                <a:solidFill>
                  <a:srgbClr val="48042B"/>
                </a:solidFill>
              </a:rPr>
              <a:t>__________________________________________  </a:t>
            </a:r>
            <a:r>
              <a:rPr lang="en-US" dirty="0" smtClean="0">
                <a:solidFill>
                  <a:srgbClr val="48042B"/>
                </a:solidFill>
              </a:rPr>
              <a:t>84</a:t>
            </a:r>
            <a:endParaRPr lang="en-US" dirty="0" smtClean="0">
              <a:solidFill>
                <a:srgbClr val="48042B"/>
              </a:solidFill>
            </a:endParaRPr>
          </a:p>
          <a:p>
            <a:pPr>
              <a:lnSpc>
                <a:spcPct val="150000"/>
              </a:lnSpc>
            </a:pPr>
            <a:r>
              <a:rPr lang="en-US" dirty="0" smtClean="0">
                <a:solidFill>
                  <a:srgbClr val="48042B"/>
                </a:solidFill>
              </a:rPr>
              <a:t> </a:t>
            </a:r>
            <a:r>
              <a:rPr lang="en-US" dirty="0">
                <a:solidFill>
                  <a:srgbClr val="48042B"/>
                </a:solidFill>
              </a:rPr>
              <a:t>4.4 Flowchart </a:t>
            </a:r>
            <a:r>
              <a:rPr lang="en-US" dirty="0" smtClean="0">
                <a:solidFill>
                  <a:srgbClr val="48042B"/>
                </a:solidFill>
              </a:rPr>
              <a:t>________________________________________  </a:t>
            </a:r>
            <a:r>
              <a:rPr lang="en-US" dirty="0" smtClean="0">
                <a:solidFill>
                  <a:srgbClr val="48042B"/>
                </a:solidFill>
              </a:rPr>
              <a:t>91</a:t>
            </a:r>
            <a:endParaRPr lang="en-US" dirty="0">
              <a:solidFill>
                <a:srgbClr val="48042B"/>
              </a:solidFill>
            </a:endParaRPr>
          </a:p>
        </p:txBody>
      </p:sp>
      <p:sp>
        <p:nvSpPr>
          <p:cNvPr id="54" name="Rectangle 53"/>
          <p:cNvSpPr/>
          <p:nvPr/>
        </p:nvSpPr>
        <p:spPr>
          <a:xfrm>
            <a:off x="427566" y="7914060"/>
            <a:ext cx="7734300" cy="923330"/>
          </a:xfrm>
          <a:prstGeom prst="rect">
            <a:avLst/>
          </a:prstGeom>
        </p:spPr>
        <p:txBody>
          <a:bodyPr wrap="square">
            <a:spAutoFit/>
          </a:bodyPr>
          <a:lstStyle/>
          <a:p>
            <a:pPr>
              <a:lnSpc>
                <a:spcPct val="150000"/>
              </a:lnSpc>
            </a:pPr>
            <a:r>
              <a:rPr lang="en-US" dirty="0">
                <a:solidFill>
                  <a:srgbClr val="48042B"/>
                </a:solidFill>
              </a:rPr>
              <a:t>4.4.1 </a:t>
            </a:r>
            <a:r>
              <a:rPr lang="en-US" dirty="0" smtClean="0">
                <a:solidFill>
                  <a:srgbClr val="48042B"/>
                </a:solidFill>
              </a:rPr>
              <a:t>Coach _______________________________________  </a:t>
            </a:r>
            <a:r>
              <a:rPr lang="en-US" dirty="0" smtClean="0">
                <a:solidFill>
                  <a:srgbClr val="48042B"/>
                </a:solidFill>
              </a:rPr>
              <a:t>91</a:t>
            </a:r>
            <a:endParaRPr lang="en-US" dirty="0" smtClean="0">
              <a:solidFill>
                <a:srgbClr val="48042B"/>
              </a:solidFill>
            </a:endParaRPr>
          </a:p>
          <a:p>
            <a:pPr>
              <a:lnSpc>
                <a:spcPct val="150000"/>
              </a:lnSpc>
            </a:pPr>
            <a:r>
              <a:rPr lang="en-US" dirty="0" smtClean="0">
                <a:solidFill>
                  <a:srgbClr val="48042B"/>
                </a:solidFill>
              </a:rPr>
              <a:t>4.4.2 User ________________________________________   </a:t>
            </a:r>
            <a:r>
              <a:rPr lang="en-US" dirty="0" smtClean="0">
                <a:solidFill>
                  <a:srgbClr val="48042B"/>
                </a:solidFill>
              </a:rPr>
              <a:t>92</a:t>
            </a:r>
            <a:endParaRPr lang="en-US" dirty="0">
              <a:solidFill>
                <a:srgbClr val="48042B"/>
              </a:solidFill>
            </a:endParaRPr>
          </a:p>
        </p:txBody>
      </p:sp>
    </p:spTree>
    <p:extLst>
      <p:ext uri="{BB962C8B-B14F-4D97-AF65-F5344CB8AC3E}">
        <p14:creationId xmlns:p14="http://schemas.microsoft.com/office/powerpoint/2010/main" val="25074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FF0B2CA-F67F-4E33-A92E-4B499273E0D3}"/>
              </a:ext>
            </a:extLst>
          </p:cNvPr>
          <p:cNvSpPr>
            <a:spLocks noGrp="1"/>
          </p:cNvSpPr>
          <p:nvPr>
            <p:ph type="sldNum" sz="quarter" idx="12"/>
          </p:nvPr>
        </p:nvSpPr>
        <p:spPr/>
        <p:txBody>
          <a:bodyPr/>
          <a:lstStyle/>
          <a:p>
            <a:fld id="{C62738F0-FE43-43DC-A3B5-EDC7A5D63182}" type="slidenum">
              <a:rPr lang="en-US" smtClean="0"/>
              <a:t>60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85840"/>
            <a:ext cx="6858000" cy="4534319"/>
          </a:xfrm>
          <a:prstGeom prst="rect">
            <a:avLst/>
          </a:prstGeom>
        </p:spPr>
      </p:pic>
      <p:sp>
        <p:nvSpPr>
          <p:cNvPr id="4" name="Rectangle 3"/>
          <p:cNvSpPr/>
          <p:nvPr/>
        </p:nvSpPr>
        <p:spPr>
          <a:xfrm>
            <a:off x="280959" y="1212334"/>
            <a:ext cx="3817071"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3.4.2 Use case Diagram – Coach :</a:t>
            </a:r>
            <a:endParaRPr lang="en-US" sz="2000" b="1" dirty="0">
              <a:solidFill>
                <a:srgbClr val="48042B"/>
              </a:solidFill>
            </a:endParaRPr>
          </a:p>
        </p:txBody>
      </p:sp>
    </p:spTree>
    <p:extLst>
      <p:ext uri="{BB962C8B-B14F-4D97-AF65-F5344CB8AC3E}">
        <p14:creationId xmlns:p14="http://schemas.microsoft.com/office/powerpoint/2010/main" val="1005865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3D1C14F-A9D6-4164-B3D9-6D0CB47813EF}"/>
              </a:ext>
            </a:extLst>
          </p:cNvPr>
          <p:cNvSpPr>
            <a:spLocks noGrp="1"/>
          </p:cNvSpPr>
          <p:nvPr>
            <p:ph type="sldNum" sz="quarter" idx="12"/>
          </p:nvPr>
        </p:nvSpPr>
        <p:spPr/>
        <p:txBody>
          <a:bodyPr/>
          <a:lstStyle/>
          <a:p>
            <a:fld id="{C62738F0-FE43-43DC-A3B5-EDC7A5D63182}" type="slidenum">
              <a:rPr lang="en-US" smtClean="0"/>
              <a:t>61</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2190044"/>
            <a:ext cx="6118577" cy="6788150"/>
          </a:xfrm>
          <a:prstGeom prst="rect">
            <a:avLst/>
          </a:prstGeom>
        </p:spPr>
      </p:pic>
      <p:sp>
        <p:nvSpPr>
          <p:cNvPr id="4" name="Rectangle 3"/>
          <p:cNvSpPr/>
          <p:nvPr/>
        </p:nvSpPr>
        <p:spPr>
          <a:xfrm>
            <a:off x="280959" y="1212334"/>
            <a:ext cx="3567002" cy="400110"/>
          </a:xfrm>
          <a:prstGeom prst="rect">
            <a:avLst/>
          </a:prstGeom>
        </p:spPr>
        <p:txBody>
          <a:bodyPr wrap="none">
            <a:spAutoFit/>
          </a:bodyPr>
          <a:lstStyle/>
          <a:p>
            <a:r>
              <a:rPr lang="en-US" sz="20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3.4.3 Use case Diagram – User:</a:t>
            </a:r>
            <a:endParaRPr lang="en-US" sz="2000" b="1" dirty="0">
              <a:solidFill>
                <a:srgbClr val="48042B"/>
              </a:solidFill>
            </a:endParaRPr>
          </a:p>
        </p:txBody>
      </p:sp>
    </p:spTree>
    <p:extLst>
      <p:ext uri="{BB962C8B-B14F-4D97-AF65-F5344CB8AC3E}">
        <p14:creationId xmlns:p14="http://schemas.microsoft.com/office/powerpoint/2010/main" val="1145174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6F08940-ABEF-4ADF-A65E-529CC0321DD1}"/>
              </a:ext>
            </a:extLst>
          </p:cNvPr>
          <p:cNvSpPr>
            <a:spLocks noGrp="1"/>
          </p:cNvSpPr>
          <p:nvPr>
            <p:ph type="sldNum" sz="quarter" idx="12"/>
          </p:nvPr>
        </p:nvSpPr>
        <p:spPr/>
        <p:txBody>
          <a:bodyPr/>
          <a:lstStyle/>
          <a:p>
            <a:fld id="{C62738F0-FE43-43DC-A3B5-EDC7A5D63182}" type="slidenum">
              <a:rPr lang="en-US" smtClean="0"/>
              <a:t>62</a:t>
            </a:fld>
            <a:endParaRPr lang="en-US"/>
          </a:p>
        </p:txBody>
      </p:sp>
      <p:pic>
        <p:nvPicPr>
          <p:cNvPr id="4" name="صورة 3">
            <a:extLst>
              <a:ext uri="{FF2B5EF4-FFF2-40B4-BE49-F238E27FC236}">
                <a16:creationId xmlns="" xmlns:a16="http://schemas.microsoft.com/office/drawing/2014/main" id="{8749D3B7-AAFD-487E-919F-0294050EED60}"/>
              </a:ext>
            </a:extLst>
          </p:cNvPr>
          <p:cNvPicPr>
            <a:picLocks noChangeAspect="1"/>
          </p:cNvPicPr>
          <p:nvPr/>
        </p:nvPicPr>
        <p:blipFill rotWithShape="1">
          <a:blip r:embed="rId3"/>
          <a:srcRect l="22222" t="44731" r="22778" b="32407"/>
          <a:stretch/>
        </p:blipFill>
        <p:spPr>
          <a:xfrm>
            <a:off x="235743" y="3428999"/>
            <a:ext cx="6386513" cy="1657351"/>
          </a:xfrm>
          <a:prstGeom prst="rect">
            <a:avLst/>
          </a:prstGeom>
        </p:spPr>
      </p:pic>
    </p:spTree>
    <p:extLst>
      <p:ext uri="{BB962C8B-B14F-4D97-AF65-F5344CB8AC3E}">
        <p14:creationId xmlns:p14="http://schemas.microsoft.com/office/powerpoint/2010/main" val="2236721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1F275BC-9DDD-412D-A482-0700004F5D2D}"/>
              </a:ext>
            </a:extLst>
          </p:cNvPr>
          <p:cNvSpPr>
            <a:spLocks noGrp="1"/>
          </p:cNvSpPr>
          <p:nvPr>
            <p:ph type="sldNum" sz="quarter" idx="12"/>
          </p:nvPr>
        </p:nvSpPr>
        <p:spPr/>
        <p:txBody>
          <a:bodyPr/>
          <a:lstStyle/>
          <a:p>
            <a:fld id="{C62738F0-FE43-43DC-A3B5-EDC7A5D63182}" type="slidenum">
              <a:rPr lang="en-US" smtClean="0"/>
              <a:t>63</a:t>
            </a:fld>
            <a:endParaRPr lang="en-US"/>
          </a:p>
        </p:txBody>
      </p:sp>
      <p:sp>
        <p:nvSpPr>
          <p:cNvPr id="5" name="مربع نص 4">
            <a:extLst>
              <a:ext uri="{FF2B5EF4-FFF2-40B4-BE49-F238E27FC236}">
                <a16:creationId xmlns="" xmlns:a16="http://schemas.microsoft.com/office/drawing/2014/main" id="{7A83BF2C-94A9-4168-B5B9-EE586A206613}"/>
              </a:ext>
            </a:extLst>
          </p:cNvPr>
          <p:cNvSpPr txBox="1"/>
          <p:nvPr/>
        </p:nvSpPr>
        <p:spPr>
          <a:xfrm>
            <a:off x="240506" y="1202442"/>
            <a:ext cx="6376987" cy="2779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2800" b="1" dirty="0"/>
              <a:t>Algorithms:</a:t>
            </a:r>
          </a:p>
          <a:p>
            <a:pPr marL="0" marR="0">
              <a:lnSpc>
                <a:spcPct val="107000"/>
              </a:lnSpc>
              <a:spcBef>
                <a:spcPts val="0"/>
              </a:spcBef>
              <a:spcAft>
                <a:spcPts val="0"/>
              </a:spcAft>
            </a:pPr>
            <a:endParaRPr lang="ar-EG" sz="1800" dirty="0"/>
          </a:p>
          <a:p>
            <a:pPr marL="0" marR="0">
              <a:lnSpc>
                <a:spcPct val="107000"/>
              </a:lnSpc>
              <a:spcBef>
                <a:spcPts val="0"/>
              </a:spcBef>
              <a:spcAft>
                <a:spcPts val="0"/>
              </a:spcAft>
            </a:pPr>
            <a:r>
              <a:rPr lang="en-US" sz="1800" b="1" dirty="0"/>
              <a:t>4.1.1 Search </a:t>
            </a:r>
            <a:r>
              <a:rPr lang="en-US" sz="1800" dirty="0"/>
              <a:t>- Search by name, while we located all the user data stored in the</a:t>
            </a:r>
          </a:p>
          <a:p>
            <a:pPr marL="0" marR="0">
              <a:lnSpc>
                <a:spcPct val="107000"/>
              </a:lnSpc>
              <a:spcBef>
                <a:spcPts val="0"/>
              </a:spcBef>
              <a:spcAft>
                <a:spcPts val="0"/>
              </a:spcAft>
            </a:pPr>
            <a:r>
              <a:rPr lang="en-US" sz="1800" dirty="0"/>
              <a:t>Fire base cloud , we can retrieve and fetch all the data using the core functions of firebase then we store in </a:t>
            </a:r>
            <a:r>
              <a:rPr lang="en-US" sz="1800" dirty="0" err="1"/>
              <a:t>alist</a:t>
            </a:r>
            <a:r>
              <a:rPr lang="en-US" sz="1800" dirty="0"/>
              <a:t> , so we can search by names in this list of users.</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b="1" dirty="0"/>
              <a:t>4.2 Software architecture  - Sign Up &amp; Sign In</a:t>
            </a:r>
          </a:p>
        </p:txBody>
      </p:sp>
      <p:pic>
        <p:nvPicPr>
          <p:cNvPr id="7" name="صورة 6">
            <a:extLst>
              <a:ext uri="{FF2B5EF4-FFF2-40B4-BE49-F238E27FC236}">
                <a16:creationId xmlns="" xmlns:a16="http://schemas.microsoft.com/office/drawing/2014/main" id="{58A90DCA-5499-4B86-A915-9E7EB1A86C64}"/>
              </a:ext>
            </a:extLst>
          </p:cNvPr>
          <p:cNvPicPr>
            <a:picLocks noChangeAspect="1"/>
          </p:cNvPicPr>
          <p:nvPr/>
        </p:nvPicPr>
        <p:blipFill rotWithShape="1">
          <a:blip r:embed="rId3"/>
          <a:srcRect l="16944" r="38611" b="10721"/>
          <a:stretch/>
        </p:blipFill>
        <p:spPr>
          <a:xfrm>
            <a:off x="381000" y="4202704"/>
            <a:ext cx="4152900" cy="4690224"/>
          </a:xfrm>
          <a:prstGeom prst="rect">
            <a:avLst/>
          </a:prstGeom>
        </p:spPr>
      </p:pic>
    </p:spTree>
    <p:extLst>
      <p:ext uri="{BB962C8B-B14F-4D97-AF65-F5344CB8AC3E}">
        <p14:creationId xmlns:p14="http://schemas.microsoft.com/office/powerpoint/2010/main" val="1136783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E39645E-52F1-4DF3-8887-A185E1448DC3}"/>
              </a:ext>
            </a:extLst>
          </p:cNvPr>
          <p:cNvSpPr>
            <a:spLocks noGrp="1"/>
          </p:cNvSpPr>
          <p:nvPr>
            <p:ph type="sldNum" sz="quarter" idx="12"/>
          </p:nvPr>
        </p:nvSpPr>
        <p:spPr/>
        <p:txBody>
          <a:bodyPr/>
          <a:lstStyle/>
          <a:p>
            <a:fld id="{C62738F0-FE43-43DC-A3B5-EDC7A5D63182}" type="slidenum">
              <a:rPr lang="en-US" smtClean="0"/>
              <a:t>64</a:t>
            </a:fld>
            <a:endParaRPr lang="en-US"/>
          </a:p>
        </p:txBody>
      </p:sp>
      <p:pic>
        <p:nvPicPr>
          <p:cNvPr id="4" name="صورة 3">
            <a:extLst>
              <a:ext uri="{FF2B5EF4-FFF2-40B4-BE49-F238E27FC236}">
                <a16:creationId xmlns="" xmlns:a16="http://schemas.microsoft.com/office/drawing/2014/main" id="{9CA78B25-5500-4B3A-BEED-63E871A1420A}"/>
              </a:ext>
            </a:extLst>
          </p:cNvPr>
          <p:cNvPicPr>
            <a:picLocks noChangeAspect="1"/>
          </p:cNvPicPr>
          <p:nvPr/>
        </p:nvPicPr>
        <p:blipFill rotWithShape="1">
          <a:blip r:embed="rId3"/>
          <a:srcRect l="17778" r="40555"/>
          <a:stretch/>
        </p:blipFill>
        <p:spPr>
          <a:xfrm>
            <a:off x="676275" y="1238635"/>
            <a:ext cx="5505450" cy="7428730"/>
          </a:xfrm>
          <a:prstGeom prst="rect">
            <a:avLst/>
          </a:prstGeom>
        </p:spPr>
      </p:pic>
    </p:spTree>
    <p:extLst>
      <p:ext uri="{BB962C8B-B14F-4D97-AF65-F5344CB8AC3E}">
        <p14:creationId xmlns:p14="http://schemas.microsoft.com/office/powerpoint/2010/main" val="946522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579A92B-29C1-4FF0-9E7A-602FFA95D51D}"/>
              </a:ext>
            </a:extLst>
          </p:cNvPr>
          <p:cNvSpPr>
            <a:spLocks noGrp="1"/>
          </p:cNvSpPr>
          <p:nvPr>
            <p:ph type="sldNum" sz="quarter" idx="12"/>
          </p:nvPr>
        </p:nvSpPr>
        <p:spPr/>
        <p:txBody>
          <a:bodyPr/>
          <a:lstStyle/>
          <a:p>
            <a:fld id="{C62738F0-FE43-43DC-A3B5-EDC7A5D63182}" type="slidenum">
              <a:rPr lang="en-US" smtClean="0"/>
              <a:t>65</a:t>
            </a:fld>
            <a:endParaRPr lang="en-US"/>
          </a:p>
        </p:txBody>
      </p:sp>
      <p:pic>
        <p:nvPicPr>
          <p:cNvPr id="4" name="صورة 3">
            <a:extLst>
              <a:ext uri="{FF2B5EF4-FFF2-40B4-BE49-F238E27FC236}">
                <a16:creationId xmlns="" xmlns:a16="http://schemas.microsoft.com/office/drawing/2014/main" id="{7AD641C1-3005-45AE-8343-F16534A3223B}"/>
              </a:ext>
            </a:extLst>
          </p:cNvPr>
          <p:cNvPicPr>
            <a:picLocks noChangeAspect="1"/>
          </p:cNvPicPr>
          <p:nvPr/>
        </p:nvPicPr>
        <p:blipFill rotWithShape="1">
          <a:blip r:embed="rId3"/>
          <a:srcRect l="16667" r="55278"/>
          <a:stretch/>
        </p:blipFill>
        <p:spPr>
          <a:xfrm>
            <a:off x="1390650" y="1288136"/>
            <a:ext cx="3657600" cy="7329727"/>
          </a:xfrm>
          <a:prstGeom prst="rect">
            <a:avLst/>
          </a:prstGeom>
        </p:spPr>
      </p:pic>
    </p:spTree>
    <p:extLst>
      <p:ext uri="{BB962C8B-B14F-4D97-AF65-F5344CB8AC3E}">
        <p14:creationId xmlns:p14="http://schemas.microsoft.com/office/powerpoint/2010/main" val="464199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B2B0A7C-F810-46CF-A3CD-F9B3CAE895F4}"/>
              </a:ext>
            </a:extLst>
          </p:cNvPr>
          <p:cNvSpPr>
            <a:spLocks noGrp="1"/>
          </p:cNvSpPr>
          <p:nvPr>
            <p:ph type="sldNum" sz="quarter" idx="12"/>
          </p:nvPr>
        </p:nvSpPr>
        <p:spPr/>
        <p:txBody>
          <a:bodyPr/>
          <a:lstStyle/>
          <a:p>
            <a:fld id="{C62738F0-FE43-43DC-A3B5-EDC7A5D63182}" type="slidenum">
              <a:rPr lang="en-US" smtClean="0"/>
              <a:t>66</a:t>
            </a:fld>
            <a:endParaRPr lang="en-US"/>
          </a:p>
        </p:txBody>
      </p:sp>
      <p:pic>
        <p:nvPicPr>
          <p:cNvPr id="4" name="صورة 3">
            <a:extLst>
              <a:ext uri="{FF2B5EF4-FFF2-40B4-BE49-F238E27FC236}">
                <a16:creationId xmlns="" xmlns:a16="http://schemas.microsoft.com/office/drawing/2014/main" id="{3C330A55-FFAD-4CE1-BA3E-5E1931A9FFE5}"/>
              </a:ext>
            </a:extLst>
          </p:cNvPr>
          <p:cNvPicPr>
            <a:picLocks noChangeAspect="1"/>
          </p:cNvPicPr>
          <p:nvPr/>
        </p:nvPicPr>
        <p:blipFill rotWithShape="1">
          <a:blip r:embed="rId3"/>
          <a:srcRect l="17223" r="53333"/>
          <a:stretch/>
        </p:blipFill>
        <p:spPr>
          <a:xfrm>
            <a:off x="533400" y="1386829"/>
            <a:ext cx="5562600" cy="6911236"/>
          </a:xfrm>
          <a:prstGeom prst="rect">
            <a:avLst/>
          </a:prstGeom>
        </p:spPr>
      </p:pic>
    </p:spTree>
    <p:extLst>
      <p:ext uri="{BB962C8B-B14F-4D97-AF65-F5344CB8AC3E}">
        <p14:creationId xmlns:p14="http://schemas.microsoft.com/office/powerpoint/2010/main" val="2843250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D0713DA-BC21-4971-A601-54459C9207F8}"/>
              </a:ext>
            </a:extLst>
          </p:cNvPr>
          <p:cNvSpPr>
            <a:spLocks noGrp="1"/>
          </p:cNvSpPr>
          <p:nvPr>
            <p:ph type="sldNum" sz="quarter" idx="12"/>
          </p:nvPr>
        </p:nvSpPr>
        <p:spPr/>
        <p:txBody>
          <a:bodyPr/>
          <a:lstStyle/>
          <a:p>
            <a:fld id="{C62738F0-FE43-43DC-A3B5-EDC7A5D63182}" type="slidenum">
              <a:rPr lang="en-US" smtClean="0"/>
              <a:t>67</a:t>
            </a:fld>
            <a:endParaRPr lang="en-US"/>
          </a:p>
        </p:txBody>
      </p:sp>
      <p:sp>
        <p:nvSpPr>
          <p:cNvPr id="3" name="مربع نص 2">
            <a:extLst>
              <a:ext uri="{FF2B5EF4-FFF2-40B4-BE49-F238E27FC236}">
                <a16:creationId xmlns="" xmlns:a16="http://schemas.microsoft.com/office/drawing/2014/main" id="{3A1A9C27-DC30-49BF-9649-FCED22129859}"/>
              </a:ext>
            </a:extLst>
          </p:cNvPr>
          <p:cNvSpPr txBox="1"/>
          <p:nvPr/>
        </p:nvSpPr>
        <p:spPr>
          <a:xfrm>
            <a:off x="240506" y="1202442"/>
            <a:ext cx="6376987" cy="244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b="1" dirty="0"/>
              <a:t>User Controller</a:t>
            </a:r>
          </a:p>
        </p:txBody>
      </p:sp>
      <p:pic>
        <p:nvPicPr>
          <p:cNvPr id="5" name="صورة 4">
            <a:extLst>
              <a:ext uri="{FF2B5EF4-FFF2-40B4-BE49-F238E27FC236}">
                <a16:creationId xmlns="" xmlns:a16="http://schemas.microsoft.com/office/drawing/2014/main" id="{0143FF2F-CB9A-40B7-AF5F-7ED6DDB9D26F}"/>
              </a:ext>
            </a:extLst>
          </p:cNvPr>
          <p:cNvPicPr>
            <a:picLocks noChangeAspect="1"/>
          </p:cNvPicPr>
          <p:nvPr/>
        </p:nvPicPr>
        <p:blipFill rotWithShape="1">
          <a:blip r:embed="rId3"/>
          <a:srcRect l="30278" t="10474" r="3507"/>
          <a:stretch/>
        </p:blipFill>
        <p:spPr>
          <a:xfrm>
            <a:off x="240506" y="1947169"/>
            <a:ext cx="6376987" cy="6756389"/>
          </a:xfrm>
          <a:prstGeom prst="rect">
            <a:avLst/>
          </a:prstGeom>
        </p:spPr>
      </p:pic>
    </p:spTree>
    <p:extLst>
      <p:ext uri="{BB962C8B-B14F-4D97-AF65-F5344CB8AC3E}">
        <p14:creationId xmlns:p14="http://schemas.microsoft.com/office/powerpoint/2010/main" val="837855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198EF95-1520-4552-9F84-11BAEFBC20D9}"/>
              </a:ext>
            </a:extLst>
          </p:cNvPr>
          <p:cNvSpPr>
            <a:spLocks noGrp="1"/>
          </p:cNvSpPr>
          <p:nvPr>
            <p:ph type="sldNum" sz="quarter" idx="12"/>
          </p:nvPr>
        </p:nvSpPr>
        <p:spPr/>
        <p:txBody>
          <a:bodyPr/>
          <a:lstStyle/>
          <a:p>
            <a:fld id="{C62738F0-FE43-43DC-A3B5-EDC7A5D63182}" type="slidenum">
              <a:rPr lang="en-US" smtClean="0"/>
              <a:t>68</a:t>
            </a:fld>
            <a:endParaRPr lang="en-US"/>
          </a:p>
        </p:txBody>
      </p:sp>
      <p:pic>
        <p:nvPicPr>
          <p:cNvPr id="4" name="صورة 3">
            <a:extLst>
              <a:ext uri="{FF2B5EF4-FFF2-40B4-BE49-F238E27FC236}">
                <a16:creationId xmlns="" xmlns:a16="http://schemas.microsoft.com/office/drawing/2014/main" id="{868C382D-AD57-49A9-A977-9B482C067A09}"/>
              </a:ext>
            </a:extLst>
          </p:cNvPr>
          <p:cNvPicPr>
            <a:picLocks noChangeAspect="1"/>
          </p:cNvPicPr>
          <p:nvPr/>
        </p:nvPicPr>
        <p:blipFill rotWithShape="1">
          <a:blip r:embed="rId3"/>
          <a:srcRect l="26944"/>
          <a:stretch/>
        </p:blipFill>
        <p:spPr>
          <a:xfrm>
            <a:off x="438150" y="1312539"/>
            <a:ext cx="5948363" cy="7280921"/>
          </a:xfrm>
          <a:prstGeom prst="rect">
            <a:avLst/>
          </a:prstGeom>
        </p:spPr>
      </p:pic>
    </p:spTree>
    <p:extLst>
      <p:ext uri="{BB962C8B-B14F-4D97-AF65-F5344CB8AC3E}">
        <p14:creationId xmlns:p14="http://schemas.microsoft.com/office/powerpoint/2010/main" val="3556051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11C4D4D-035A-4D81-8262-6D6C0D7AC1B5}"/>
              </a:ext>
            </a:extLst>
          </p:cNvPr>
          <p:cNvSpPr>
            <a:spLocks noGrp="1"/>
          </p:cNvSpPr>
          <p:nvPr>
            <p:ph type="sldNum" sz="quarter" idx="12"/>
          </p:nvPr>
        </p:nvSpPr>
        <p:spPr/>
        <p:txBody>
          <a:bodyPr/>
          <a:lstStyle/>
          <a:p>
            <a:fld id="{C62738F0-FE43-43DC-A3B5-EDC7A5D63182}" type="slidenum">
              <a:rPr lang="en-US" smtClean="0"/>
              <a:t>69</a:t>
            </a:fld>
            <a:endParaRPr lang="en-US"/>
          </a:p>
        </p:txBody>
      </p:sp>
      <p:pic>
        <p:nvPicPr>
          <p:cNvPr id="4" name="صورة 3">
            <a:extLst>
              <a:ext uri="{FF2B5EF4-FFF2-40B4-BE49-F238E27FC236}">
                <a16:creationId xmlns="" xmlns:a16="http://schemas.microsoft.com/office/drawing/2014/main" id="{1F83E28E-B89F-430B-9433-47F25DB7B390}"/>
              </a:ext>
            </a:extLst>
          </p:cNvPr>
          <p:cNvPicPr>
            <a:picLocks noChangeAspect="1"/>
          </p:cNvPicPr>
          <p:nvPr/>
        </p:nvPicPr>
        <p:blipFill rotWithShape="1">
          <a:blip r:embed="rId3"/>
          <a:srcRect l="27222" t="18874" r="26667" b="17391"/>
          <a:stretch/>
        </p:blipFill>
        <p:spPr>
          <a:xfrm>
            <a:off x="285749" y="1543050"/>
            <a:ext cx="6100763" cy="6743700"/>
          </a:xfrm>
          <a:prstGeom prst="rect">
            <a:avLst/>
          </a:prstGeom>
        </p:spPr>
      </p:pic>
    </p:spTree>
    <p:extLst>
      <p:ext uri="{BB962C8B-B14F-4D97-AF65-F5344CB8AC3E}">
        <p14:creationId xmlns:p14="http://schemas.microsoft.com/office/powerpoint/2010/main" val="324424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Rectangle 2"/>
          <p:cNvSpPr/>
          <p:nvPr/>
        </p:nvSpPr>
        <p:spPr>
          <a:xfrm>
            <a:off x="259646" y="1226319"/>
            <a:ext cx="6858000" cy="1810392"/>
          </a:xfrm>
          <a:prstGeom prst="rect">
            <a:avLst/>
          </a:prstGeom>
        </p:spPr>
        <p:txBody>
          <a:bodyPr wrap="square">
            <a:spAutoFit/>
          </a:bodyPr>
          <a:lstStyle/>
          <a:p>
            <a:pPr>
              <a:lnSpc>
                <a:spcPct val="150000"/>
              </a:lnSpc>
            </a:pPr>
            <a:r>
              <a:rPr lang="en-US" dirty="0">
                <a:solidFill>
                  <a:srgbClr val="48042B"/>
                </a:solidFill>
              </a:rPr>
              <a:t>4.5 Software Tools </a:t>
            </a:r>
            <a:r>
              <a:rPr lang="en-US" dirty="0" smtClean="0">
                <a:solidFill>
                  <a:srgbClr val="48042B"/>
                </a:solidFill>
              </a:rPr>
              <a:t>_____________________________________93</a:t>
            </a:r>
            <a:endParaRPr lang="en-US" dirty="0" smtClean="0">
              <a:solidFill>
                <a:srgbClr val="48042B"/>
              </a:solidFill>
            </a:endParaRPr>
          </a:p>
          <a:p>
            <a:pPr>
              <a:lnSpc>
                <a:spcPct val="150000"/>
              </a:lnSpc>
            </a:pPr>
            <a:r>
              <a:rPr lang="en-US" dirty="0" smtClean="0">
                <a:solidFill>
                  <a:srgbClr val="48042B"/>
                </a:solidFill>
              </a:rPr>
              <a:t>  4.5.1 </a:t>
            </a:r>
            <a:r>
              <a:rPr lang="en-US" dirty="0">
                <a:solidFill>
                  <a:srgbClr val="48042B"/>
                </a:solidFill>
              </a:rPr>
              <a:t>Flutter </a:t>
            </a:r>
            <a:r>
              <a:rPr lang="en-US" dirty="0" smtClean="0">
                <a:solidFill>
                  <a:srgbClr val="48042B"/>
                </a:solidFill>
              </a:rPr>
              <a:t>_________________________________________93</a:t>
            </a:r>
            <a:endParaRPr lang="en-US" dirty="0" smtClean="0">
              <a:solidFill>
                <a:srgbClr val="48042B"/>
              </a:solidFill>
            </a:endParaRPr>
          </a:p>
          <a:p>
            <a:pPr>
              <a:lnSpc>
                <a:spcPct val="150000"/>
              </a:lnSpc>
            </a:pPr>
            <a:r>
              <a:rPr lang="en-US" dirty="0" smtClean="0">
                <a:solidFill>
                  <a:srgbClr val="48042B"/>
                </a:solidFill>
              </a:rPr>
              <a:t>  4.5.2 </a:t>
            </a:r>
            <a:r>
              <a:rPr lang="en-US" dirty="0">
                <a:solidFill>
                  <a:srgbClr val="48042B"/>
                </a:solidFill>
              </a:rPr>
              <a:t>Firebase </a:t>
            </a:r>
            <a:r>
              <a:rPr lang="en-US" dirty="0" smtClean="0">
                <a:solidFill>
                  <a:srgbClr val="48042B"/>
                </a:solidFill>
              </a:rPr>
              <a:t>_______________________________________ </a:t>
            </a:r>
            <a:r>
              <a:rPr lang="en-US" dirty="0" smtClean="0">
                <a:solidFill>
                  <a:srgbClr val="48042B"/>
                </a:solidFill>
              </a:rPr>
              <a:t>93</a:t>
            </a:r>
            <a:endParaRPr lang="en-US" dirty="0" smtClean="0">
              <a:solidFill>
                <a:srgbClr val="48042B"/>
              </a:solidFill>
            </a:endParaRPr>
          </a:p>
          <a:p>
            <a:pPr>
              <a:lnSpc>
                <a:spcPct val="150000"/>
              </a:lnSpc>
            </a:pPr>
            <a:r>
              <a:rPr lang="en-US" dirty="0" smtClean="0">
                <a:solidFill>
                  <a:srgbClr val="48042B"/>
                </a:solidFill>
              </a:rPr>
              <a:t>  4.5.4 </a:t>
            </a:r>
            <a:r>
              <a:rPr lang="en-US" dirty="0">
                <a:solidFill>
                  <a:srgbClr val="48042B"/>
                </a:solidFill>
              </a:rPr>
              <a:t>Android Studio and SBK tools </a:t>
            </a:r>
            <a:r>
              <a:rPr lang="en-US" dirty="0" smtClean="0">
                <a:solidFill>
                  <a:srgbClr val="48042B"/>
                </a:solidFill>
              </a:rPr>
              <a:t>______________________ </a:t>
            </a:r>
            <a:r>
              <a:rPr lang="en-US" dirty="0" smtClean="0">
                <a:solidFill>
                  <a:srgbClr val="48042B"/>
                </a:solidFill>
              </a:rPr>
              <a:t>93</a:t>
            </a:r>
            <a:endParaRPr lang="en-US" dirty="0">
              <a:solidFill>
                <a:srgbClr val="48042B"/>
              </a:solidFill>
            </a:endParaRPr>
          </a:p>
        </p:txBody>
      </p:sp>
      <p:sp>
        <p:nvSpPr>
          <p:cNvPr id="9" name="Rectangle 8"/>
          <p:cNvSpPr/>
          <p:nvPr/>
        </p:nvSpPr>
        <p:spPr>
          <a:xfrm>
            <a:off x="122765" y="3019062"/>
            <a:ext cx="7903633" cy="1800493"/>
          </a:xfrm>
          <a:prstGeom prst="rect">
            <a:avLst/>
          </a:prstGeom>
        </p:spPr>
        <p:txBody>
          <a:bodyPr wrap="square">
            <a:spAutoFit/>
          </a:bodyPr>
          <a:lstStyle/>
          <a:p>
            <a:pPr>
              <a:lnSpc>
                <a:spcPct val="150000"/>
              </a:lnSpc>
            </a:pPr>
            <a:r>
              <a:rPr lang="en-US" sz="2000" b="1" dirty="0">
                <a:solidFill>
                  <a:srgbClr val="48042B"/>
                </a:solidFill>
              </a:rPr>
              <a:t>Chapter 5: Testing </a:t>
            </a:r>
            <a:r>
              <a:rPr lang="en-US" sz="2000" b="1" dirty="0" smtClean="0">
                <a:solidFill>
                  <a:srgbClr val="48042B"/>
                </a:solidFill>
              </a:rPr>
              <a:t>________________________________94</a:t>
            </a:r>
            <a:endParaRPr lang="en-US" sz="2000" b="1" dirty="0">
              <a:solidFill>
                <a:srgbClr val="48042B"/>
              </a:solidFill>
            </a:endParaRPr>
          </a:p>
          <a:p>
            <a:pPr>
              <a:lnSpc>
                <a:spcPct val="150000"/>
              </a:lnSpc>
            </a:pPr>
            <a:r>
              <a:rPr lang="en-US" dirty="0" smtClean="0"/>
              <a:t>    </a:t>
            </a:r>
            <a:r>
              <a:rPr lang="en-US" dirty="0" smtClean="0">
                <a:solidFill>
                  <a:srgbClr val="48042B"/>
                </a:solidFill>
              </a:rPr>
              <a:t>5.1 </a:t>
            </a:r>
            <a:r>
              <a:rPr lang="en-US" dirty="0">
                <a:solidFill>
                  <a:srgbClr val="48042B"/>
                </a:solidFill>
              </a:rPr>
              <a:t>Functional Testing </a:t>
            </a:r>
            <a:r>
              <a:rPr lang="en-US" dirty="0" smtClean="0">
                <a:solidFill>
                  <a:srgbClr val="48042B"/>
                </a:solidFill>
              </a:rPr>
              <a:t>_________________________________95</a:t>
            </a:r>
            <a:endParaRPr lang="en-US" dirty="0">
              <a:solidFill>
                <a:srgbClr val="48042B"/>
              </a:solidFill>
            </a:endParaRPr>
          </a:p>
          <a:p>
            <a:pPr>
              <a:lnSpc>
                <a:spcPct val="150000"/>
              </a:lnSpc>
            </a:pPr>
            <a:r>
              <a:rPr lang="en-US" dirty="0">
                <a:solidFill>
                  <a:srgbClr val="48042B"/>
                </a:solidFill>
              </a:rPr>
              <a:t> </a:t>
            </a:r>
            <a:r>
              <a:rPr lang="en-US" dirty="0" smtClean="0">
                <a:solidFill>
                  <a:srgbClr val="48042B"/>
                </a:solidFill>
              </a:rPr>
              <a:t>      5.1.1 </a:t>
            </a:r>
            <a:r>
              <a:rPr lang="en-US" dirty="0">
                <a:solidFill>
                  <a:srgbClr val="48042B"/>
                </a:solidFill>
              </a:rPr>
              <a:t>Unit Testing </a:t>
            </a:r>
            <a:r>
              <a:rPr lang="en-US" dirty="0" smtClean="0">
                <a:solidFill>
                  <a:srgbClr val="48042B"/>
                </a:solidFill>
              </a:rPr>
              <a:t>___________________________________ </a:t>
            </a:r>
            <a:r>
              <a:rPr lang="en-US" dirty="0">
                <a:solidFill>
                  <a:srgbClr val="48042B"/>
                </a:solidFill>
              </a:rPr>
              <a:t>95</a:t>
            </a:r>
            <a:endParaRPr lang="en-US" dirty="0">
              <a:solidFill>
                <a:srgbClr val="48042B"/>
              </a:solidFill>
            </a:endParaRPr>
          </a:p>
          <a:p>
            <a:pPr>
              <a:lnSpc>
                <a:spcPct val="150000"/>
              </a:lnSpc>
            </a:pPr>
            <a:r>
              <a:rPr lang="en-US" dirty="0">
                <a:solidFill>
                  <a:srgbClr val="48042B"/>
                </a:solidFill>
              </a:rPr>
              <a:t> </a:t>
            </a:r>
            <a:r>
              <a:rPr lang="en-US" dirty="0" smtClean="0">
                <a:solidFill>
                  <a:srgbClr val="48042B"/>
                </a:solidFill>
              </a:rPr>
              <a:t>      5.1.2 </a:t>
            </a:r>
            <a:r>
              <a:rPr lang="en-US" dirty="0">
                <a:solidFill>
                  <a:srgbClr val="48042B"/>
                </a:solidFill>
              </a:rPr>
              <a:t>Integration Testing </a:t>
            </a:r>
            <a:r>
              <a:rPr lang="en-US" dirty="0">
                <a:solidFill>
                  <a:srgbClr val="48042B"/>
                </a:solidFill>
              </a:rPr>
              <a:t>______________________________ 95</a:t>
            </a:r>
            <a:endParaRPr lang="en-US" dirty="0">
              <a:solidFill>
                <a:srgbClr val="48042B"/>
              </a:solidFill>
            </a:endParaRPr>
          </a:p>
        </p:txBody>
      </p:sp>
      <p:sp>
        <p:nvSpPr>
          <p:cNvPr id="19" name="Rectangle 18"/>
          <p:cNvSpPr/>
          <p:nvPr/>
        </p:nvSpPr>
        <p:spPr>
          <a:xfrm>
            <a:off x="246943" y="4720315"/>
            <a:ext cx="9100256" cy="3831818"/>
          </a:xfrm>
          <a:prstGeom prst="rect">
            <a:avLst/>
          </a:prstGeom>
        </p:spPr>
        <p:txBody>
          <a:bodyPr wrap="square">
            <a:spAutoFit/>
          </a:bodyPr>
          <a:lstStyle/>
          <a:p>
            <a:pPr>
              <a:lnSpc>
                <a:spcPct val="150000"/>
              </a:lnSpc>
            </a:pPr>
            <a:r>
              <a:rPr lang="en-US" dirty="0" smtClean="0">
                <a:solidFill>
                  <a:srgbClr val="48042B"/>
                </a:solidFill>
              </a:rPr>
              <a:t>     5.1.3 </a:t>
            </a:r>
            <a:r>
              <a:rPr lang="en-US" dirty="0">
                <a:solidFill>
                  <a:srgbClr val="48042B"/>
                </a:solidFill>
              </a:rPr>
              <a:t>System Testing </a:t>
            </a:r>
            <a:r>
              <a:rPr lang="en-US" dirty="0">
                <a:solidFill>
                  <a:srgbClr val="48042B"/>
                </a:solidFill>
              </a:rPr>
              <a:t>_________________________________ 95</a:t>
            </a:r>
            <a:endParaRPr lang="en-US" dirty="0">
              <a:solidFill>
                <a:srgbClr val="48042B"/>
              </a:solidFill>
            </a:endParaRPr>
          </a:p>
          <a:p>
            <a:pPr>
              <a:lnSpc>
                <a:spcPct val="150000"/>
              </a:lnSpc>
            </a:pPr>
            <a:r>
              <a:rPr lang="en-US" dirty="0" smtClean="0">
                <a:solidFill>
                  <a:srgbClr val="48042B"/>
                </a:solidFill>
              </a:rPr>
              <a:t>     </a:t>
            </a:r>
            <a:r>
              <a:rPr lang="en-US" dirty="0">
                <a:solidFill>
                  <a:srgbClr val="48042B"/>
                </a:solidFill>
              </a:rPr>
              <a:t>5.1.4 Regression Testing </a:t>
            </a:r>
            <a:r>
              <a:rPr lang="en-US" dirty="0">
                <a:solidFill>
                  <a:srgbClr val="48042B"/>
                </a:solidFill>
              </a:rPr>
              <a:t>______________________________ 95</a:t>
            </a:r>
            <a:endParaRPr lang="en-US" dirty="0">
              <a:solidFill>
                <a:srgbClr val="48042B"/>
              </a:solidFill>
            </a:endParaRPr>
          </a:p>
          <a:p>
            <a:pPr>
              <a:lnSpc>
                <a:spcPct val="150000"/>
              </a:lnSpc>
            </a:pPr>
            <a:r>
              <a:rPr lang="en-US" dirty="0">
                <a:solidFill>
                  <a:srgbClr val="48042B"/>
                </a:solidFill>
              </a:rPr>
              <a:t> </a:t>
            </a:r>
            <a:r>
              <a:rPr lang="en-US" dirty="0" smtClean="0">
                <a:solidFill>
                  <a:srgbClr val="48042B"/>
                </a:solidFill>
              </a:rPr>
              <a:t>    5.1.5 </a:t>
            </a:r>
            <a:r>
              <a:rPr lang="en-US" dirty="0">
                <a:solidFill>
                  <a:srgbClr val="48042B"/>
                </a:solidFill>
              </a:rPr>
              <a:t>Acceptance Testing </a:t>
            </a:r>
            <a:r>
              <a:rPr lang="en-US" dirty="0" smtClean="0">
                <a:solidFill>
                  <a:srgbClr val="48042B"/>
                </a:solidFill>
              </a:rPr>
              <a:t>___________________ </a:t>
            </a:r>
            <a:r>
              <a:rPr lang="en-US" dirty="0">
                <a:solidFill>
                  <a:srgbClr val="48042B"/>
                </a:solidFill>
              </a:rPr>
              <a:t>__________ 95</a:t>
            </a:r>
            <a:endParaRPr lang="en-US" dirty="0">
              <a:solidFill>
                <a:srgbClr val="48042B"/>
              </a:solidFill>
            </a:endParaRPr>
          </a:p>
          <a:p>
            <a:pPr>
              <a:lnSpc>
                <a:spcPct val="150000"/>
              </a:lnSpc>
            </a:pPr>
            <a:r>
              <a:rPr lang="en-US" dirty="0">
                <a:solidFill>
                  <a:srgbClr val="48042B"/>
                </a:solidFill>
              </a:rPr>
              <a:t>5.2 Non Functional Testing </a:t>
            </a:r>
            <a:r>
              <a:rPr lang="en-US" dirty="0" smtClean="0">
                <a:solidFill>
                  <a:srgbClr val="48042B"/>
                </a:solidFill>
              </a:rPr>
              <a:t>____________________________  _ </a:t>
            </a:r>
            <a:r>
              <a:rPr lang="en-US" dirty="0" smtClean="0">
                <a:solidFill>
                  <a:srgbClr val="48042B"/>
                </a:solidFill>
              </a:rPr>
              <a:t>96</a:t>
            </a:r>
            <a:endParaRPr lang="en-US" dirty="0">
              <a:solidFill>
                <a:srgbClr val="48042B"/>
              </a:solidFill>
            </a:endParaRPr>
          </a:p>
          <a:p>
            <a:pPr>
              <a:lnSpc>
                <a:spcPct val="150000"/>
              </a:lnSpc>
            </a:pPr>
            <a:r>
              <a:rPr lang="en-US" dirty="0">
                <a:solidFill>
                  <a:srgbClr val="48042B"/>
                </a:solidFill>
              </a:rPr>
              <a:t> </a:t>
            </a:r>
            <a:r>
              <a:rPr lang="en-US" dirty="0" smtClean="0">
                <a:solidFill>
                  <a:srgbClr val="48042B"/>
                </a:solidFill>
              </a:rPr>
              <a:t>   5.2.1 </a:t>
            </a:r>
            <a:r>
              <a:rPr lang="en-US" dirty="0">
                <a:solidFill>
                  <a:srgbClr val="48042B"/>
                </a:solidFill>
              </a:rPr>
              <a:t>Performance Testing </a:t>
            </a:r>
            <a:r>
              <a:rPr lang="en-US" dirty="0" smtClean="0">
                <a:solidFill>
                  <a:srgbClr val="48042B"/>
                </a:solidFill>
              </a:rPr>
              <a:t>____________________ ____ </a:t>
            </a:r>
            <a:r>
              <a:rPr lang="en-US" dirty="0">
                <a:solidFill>
                  <a:srgbClr val="48042B"/>
                </a:solidFill>
              </a:rPr>
              <a:t>____ 96</a:t>
            </a:r>
            <a:endParaRPr lang="en-US" dirty="0">
              <a:solidFill>
                <a:srgbClr val="48042B"/>
              </a:solidFill>
            </a:endParaRPr>
          </a:p>
          <a:p>
            <a:pPr>
              <a:lnSpc>
                <a:spcPct val="150000"/>
              </a:lnSpc>
            </a:pPr>
            <a:r>
              <a:rPr lang="en-US" dirty="0" smtClean="0">
                <a:solidFill>
                  <a:srgbClr val="48042B"/>
                </a:solidFill>
              </a:rPr>
              <a:t>    </a:t>
            </a:r>
            <a:r>
              <a:rPr lang="en-US" dirty="0">
                <a:solidFill>
                  <a:srgbClr val="48042B"/>
                </a:solidFill>
              </a:rPr>
              <a:t>5.2.2 Load Testing </a:t>
            </a:r>
            <a:r>
              <a:rPr lang="en-US" dirty="0" smtClean="0">
                <a:solidFill>
                  <a:srgbClr val="48042B"/>
                </a:solidFill>
              </a:rPr>
              <a:t>________________________________ </a:t>
            </a:r>
            <a:r>
              <a:rPr lang="en-US" dirty="0">
                <a:solidFill>
                  <a:srgbClr val="48042B"/>
                </a:solidFill>
              </a:rPr>
              <a:t>___ 96</a:t>
            </a:r>
            <a:endParaRPr lang="en-US" dirty="0">
              <a:solidFill>
                <a:srgbClr val="48042B"/>
              </a:solidFill>
            </a:endParaRPr>
          </a:p>
          <a:p>
            <a:pPr>
              <a:lnSpc>
                <a:spcPct val="150000"/>
              </a:lnSpc>
            </a:pPr>
            <a:r>
              <a:rPr lang="en-US" dirty="0">
                <a:solidFill>
                  <a:srgbClr val="48042B"/>
                </a:solidFill>
              </a:rPr>
              <a:t> </a:t>
            </a:r>
            <a:r>
              <a:rPr lang="en-US" dirty="0" smtClean="0">
                <a:solidFill>
                  <a:srgbClr val="48042B"/>
                </a:solidFill>
              </a:rPr>
              <a:t>   5.2.3 </a:t>
            </a:r>
            <a:r>
              <a:rPr lang="en-US" dirty="0">
                <a:solidFill>
                  <a:srgbClr val="48042B"/>
                </a:solidFill>
              </a:rPr>
              <a:t>Stress Testing </a:t>
            </a:r>
            <a:r>
              <a:rPr lang="en-US" dirty="0" smtClean="0">
                <a:solidFill>
                  <a:srgbClr val="48042B"/>
                </a:solidFill>
              </a:rPr>
              <a:t>_______________________________ </a:t>
            </a:r>
            <a:r>
              <a:rPr lang="en-US" dirty="0">
                <a:solidFill>
                  <a:srgbClr val="48042B"/>
                </a:solidFill>
              </a:rPr>
              <a:t>___ 96</a:t>
            </a:r>
            <a:endParaRPr lang="en-US" dirty="0">
              <a:solidFill>
                <a:srgbClr val="48042B"/>
              </a:solidFill>
            </a:endParaRPr>
          </a:p>
          <a:p>
            <a:pPr>
              <a:lnSpc>
                <a:spcPct val="150000"/>
              </a:lnSpc>
            </a:pPr>
            <a:r>
              <a:rPr lang="en-US" dirty="0" smtClean="0">
                <a:solidFill>
                  <a:srgbClr val="48042B"/>
                </a:solidFill>
              </a:rPr>
              <a:t>    </a:t>
            </a:r>
            <a:r>
              <a:rPr lang="en-US" dirty="0">
                <a:solidFill>
                  <a:srgbClr val="48042B"/>
                </a:solidFill>
              </a:rPr>
              <a:t>5.2.4 Security Testing </a:t>
            </a:r>
            <a:r>
              <a:rPr lang="en-US" dirty="0">
                <a:solidFill>
                  <a:srgbClr val="48042B"/>
                </a:solidFill>
              </a:rPr>
              <a:t>_________________________________ 96</a:t>
            </a:r>
            <a:endParaRPr lang="en-US" dirty="0">
              <a:solidFill>
                <a:srgbClr val="48042B"/>
              </a:solidFill>
            </a:endParaRPr>
          </a:p>
          <a:p>
            <a:pPr>
              <a:lnSpc>
                <a:spcPct val="150000"/>
              </a:lnSpc>
            </a:pPr>
            <a:r>
              <a:rPr lang="en-US" dirty="0">
                <a:solidFill>
                  <a:srgbClr val="48042B"/>
                </a:solidFill>
              </a:rPr>
              <a:t>5.3 Test Cases </a:t>
            </a:r>
            <a:r>
              <a:rPr lang="en-US" dirty="0" smtClean="0">
                <a:solidFill>
                  <a:srgbClr val="48042B"/>
                </a:solidFill>
              </a:rPr>
              <a:t>_________________________________________97</a:t>
            </a:r>
            <a:endParaRPr lang="en-US" dirty="0">
              <a:solidFill>
                <a:srgbClr val="48042B"/>
              </a:solidFill>
            </a:endParaRPr>
          </a:p>
        </p:txBody>
      </p:sp>
    </p:spTree>
    <p:extLst>
      <p:ext uri="{BB962C8B-B14F-4D97-AF65-F5344CB8AC3E}">
        <p14:creationId xmlns:p14="http://schemas.microsoft.com/office/powerpoint/2010/main" val="36484710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CCB9A6E-7EC6-4457-A679-A579CC24DD98}"/>
              </a:ext>
            </a:extLst>
          </p:cNvPr>
          <p:cNvSpPr>
            <a:spLocks noGrp="1"/>
          </p:cNvSpPr>
          <p:nvPr>
            <p:ph type="sldNum" sz="quarter" idx="12"/>
          </p:nvPr>
        </p:nvSpPr>
        <p:spPr/>
        <p:txBody>
          <a:bodyPr/>
          <a:lstStyle/>
          <a:p>
            <a:fld id="{C62738F0-FE43-43DC-A3B5-EDC7A5D63182}" type="slidenum">
              <a:rPr lang="en-US" smtClean="0"/>
              <a:t>70</a:t>
            </a:fld>
            <a:endParaRPr lang="en-US"/>
          </a:p>
        </p:txBody>
      </p:sp>
      <p:pic>
        <p:nvPicPr>
          <p:cNvPr id="4" name="صورة 3">
            <a:extLst>
              <a:ext uri="{FF2B5EF4-FFF2-40B4-BE49-F238E27FC236}">
                <a16:creationId xmlns="" xmlns:a16="http://schemas.microsoft.com/office/drawing/2014/main" id="{B3F9F3BC-398D-4B20-B1C1-38DBD4ED675B}"/>
              </a:ext>
            </a:extLst>
          </p:cNvPr>
          <p:cNvPicPr>
            <a:picLocks noChangeAspect="1"/>
          </p:cNvPicPr>
          <p:nvPr/>
        </p:nvPicPr>
        <p:blipFill rotWithShape="1">
          <a:blip r:embed="rId3"/>
          <a:srcRect l="29722" t="22332" r="6875" b="38108"/>
          <a:stretch/>
        </p:blipFill>
        <p:spPr>
          <a:xfrm>
            <a:off x="495300" y="1638300"/>
            <a:ext cx="5891213" cy="3086100"/>
          </a:xfrm>
          <a:prstGeom prst="rect">
            <a:avLst/>
          </a:prstGeom>
        </p:spPr>
      </p:pic>
      <p:pic>
        <p:nvPicPr>
          <p:cNvPr id="6" name="صورة 5">
            <a:extLst>
              <a:ext uri="{FF2B5EF4-FFF2-40B4-BE49-F238E27FC236}">
                <a16:creationId xmlns="" xmlns:a16="http://schemas.microsoft.com/office/drawing/2014/main" id="{7173C867-59AA-4044-BE89-7E1B2EB7BA32}"/>
              </a:ext>
            </a:extLst>
          </p:cNvPr>
          <p:cNvPicPr>
            <a:picLocks noChangeAspect="1"/>
          </p:cNvPicPr>
          <p:nvPr/>
        </p:nvPicPr>
        <p:blipFill rotWithShape="1">
          <a:blip r:embed="rId4"/>
          <a:srcRect l="27501" t="11965" r="6319" b="7996"/>
          <a:stretch/>
        </p:blipFill>
        <p:spPr>
          <a:xfrm>
            <a:off x="495300" y="4953000"/>
            <a:ext cx="5891213" cy="3848100"/>
          </a:xfrm>
          <a:prstGeom prst="rect">
            <a:avLst/>
          </a:prstGeom>
        </p:spPr>
      </p:pic>
    </p:spTree>
    <p:extLst>
      <p:ext uri="{BB962C8B-B14F-4D97-AF65-F5344CB8AC3E}">
        <p14:creationId xmlns:p14="http://schemas.microsoft.com/office/powerpoint/2010/main" val="2310588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A11FE01-B952-42A2-BFEA-CE159B1FB97B}"/>
              </a:ext>
            </a:extLst>
          </p:cNvPr>
          <p:cNvSpPr>
            <a:spLocks noGrp="1"/>
          </p:cNvSpPr>
          <p:nvPr>
            <p:ph type="sldNum" sz="quarter" idx="12"/>
          </p:nvPr>
        </p:nvSpPr>
        <p:spPr/>
        <p:txBody>
          <a:bodyPr/>
          <a:lstStyle/>
          <a:p>
            <a:fld id="{C62738F0-FE43-43DC-A3B5-EDC7A5D63182}" type="slidenum">
              <a:rPr lang="en-US" smtClean="0"/>
              <a:t>71</a:t>
            </a:fld>
            <a:endParaRPr lang="en-US"/>
          </a:p>
        </p:txBody>
      </p:sp>
      <p:pic>
        <p:nvPicPr>
          <p:cNvPr id="4" name="صورة 3">
            <a:extLst>
              <a:ext uri="{FF2B5EF4-FFF2-40B4-BE49-F238E27FC236}">
                <a16:creationId xmlns="" xmlns:a16="http://schemas.microsoft.com/office/drawing/2014/main" id="{FD4E80AF-B1D3-4C67-B391-60191AD55134}"/>
              </a:ext>
            </a:extLst>
          </p:cNvPr>
          <p:cNvPicPr>
            <a:picLocks noChangeAspect="1"/>
          </p:cNvPicPr>
          <p:nvPr/>
        </p:nvPicPr>
        <p:blipFill rotWithShape="1">
          <a:blip r:embed="rId3"/>
          <a:srcRect l="28704" t="54282" r="10556" b="22332"/>
          <a:stretch/>
        </p:blipFill>
        <p:spPr>
          <a:xfrm>
            <a:off x="431800" y="1447799"/>
            <a:ext cx="6083300" cy="2654301"/>
          </a:xfrm>
          <a:prstGeom prst="rect">
            <a:avLst/>
          </a:prstGeom>
        </p:spPr>
      </p:pic>
      <p:pic>
        <p:nvPicPr>
          <p:cNvPr id="6" name="صورة 5">
            <a:extLst>
              <a:ext uri="{FF2B5EF4-FFF2-40B4-BE49-F238E27FC236}">
                <a16:creationId xmlns="" xmlns:a16="http://schemas.microsoft.com/office/drawing/2014/main" id="{60B55B66-B69E-4606-B375-E1AF6AF463AA}"/>
              </a:ext>
            </a:extLst>
          </p:cNvPr>
          <p:cNvPicPr>
            <a:picLocks noChangeAspect="1"/>
          </p:cNvPicPr>
          <p:nvPr/>
        </p:nvPicPr>
        <p:blipFill rotWithShape="1">
          <a:blip r:embed="rId4"/>
          <a:srcRect l="28519" t="16731" r="3701" b="14428"/>
          <a:stretch/>
        </p:blipFill>
        <p:spPr>
          <a:xfrm>
            <a:off x="431799" y="4476750"/>
            <a:ext cx="6083299" cy="4476750"/>
          </a:xfrm>
          <a:prstGeom prst="rect">
            <a:avLst/>
          </a:prstGeom>
        </p:spPr>
      </p:pic>
    </p:spTree>
    <p:extLst>
      <p:ext uri="{BB962C8B-B14F-4D97-AF65-F5344CB8AC3E}">
        <p14:creationId xmlns:p14="http://schemas.microsoft.com/office/powerpoint/2010/main" val="4065419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70C8A6E-F310-4141-A90B-CF90EB196EB6}"/>
              </a:ext>
            </a:extLst>
          </p:cNvPr>
          <p:cNvSpPr>
            <a:spLocks noGrp="1"/>
          </p:cNvSpPr>
          <p:nvPr>
            <p:ph type="sldNum" sz="quarter" idx="12"/>
          </p:nvPr>
        </p:nvSpPr>
        <p:spPr/>
        <p:txBody>
          <a:bodyPr/>
          <a:lstStyle/>
          <a:p>
            <a:fld id="{C62738F0-FE43-43DC-A3B5-EDC7A5D63182}" type="slidenum">
              <a:rPr lang="en-US" smtClean="0"/>
              <a:t>72</a:t>
            </a:fld>
            <a:endParaRPr lang="en-US"/>
          </a:p>
        </p:txBody>
      </p:sp>
      <p:pic>
        <p:nvPicPr>
          <p:cNvPr id="4" name="صورة 3">
            <a:extLst>
              <a:ext uri="{FF2B5EF4-FFF2-40B4-BE49-F238E27FC236}">
                <a16:creationId xmlns="" xmlns:a16="http://schemas.microsoft.com/office/drawing/2014/main" id="{AC88BF65-15CC-4CA1-9A3C-9DCAAE9F4905}"/>
              </a:ext>
            </a:extLst>
          </p:cNvPr>
          <p:cNvPicPr>
            <a:picLocks noChangeAspect="1"/>
          </p:cNvPicPr>
          <p:nvPr/>
        </p:nvPicPr>
        <p:blipFill rotWithShape="1">
          <a:blip r:embed="rId3"/>
          <a:srcRect l="28889" t="31555" r="2777" b="18379"/>
          <a:stretch/>
        </p:blipFill>
        <p:spPr>
          <a:xfrm>
            <a:off x="304800" y="1206500"/>
            <a:ext cx="6210300" cy="3746500"/>
          </a:xfrm>
          <a:prstGeom prst="rect">
            <a:avLst/>
          </a:prstGeom>
        </p:spPr>
      </p:pic>
    </p:spTree>
    <p:extLst>
      <p:ext uri="{BB962C8B-B14F-4D97-AF65-F5344CB8AC3E}">
        <p14:creationId xmlns:p14="http://schemas.microsoft.com/office/powerpoint/2010/main" val="4289195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A369D89-2F42-4958-A1F8-E5D08F3B4E36}"/>
              </a:ext>
            </a:extLst>
          </p:cNvPr>
          <p:cNvSpPr>
            <a:spLocks noGrp="1"/>
          </p:cNvSpPr>
          <p:nvPr>
            <p:ph type="sldNum" sz="quarter" idx="12"/>
          </p:nvPr>
        </p:nvSpPr>
        <p:spPr/>
        <p:txBody>
          <a:bodyPr/>
          <a:lstStyle/>
          <a:p>
            <a:fld id="{C62738F0-FE43-43DC-A3B5-EDC7A5D63182}" type="slidenum">
              <a:rPr lang="en-US" smtClean="0"/>
              <a:t>73</a:t>
            </a:fld>
            <a:endParaRPr lang="en-US"/>
          </a:p>
        </p:txBody>
      </p:sp>
      <p:pic>
        <p:nvPicPr>
          <p:cNvPr id="4" name="صورة 3">
            <a:extLst>
              <a:ext uri="{FF2B5EF4-FFF2-40B4-BE49-F238E27FC236}">
                <a16:creationId xmlns="" xmlns:a16="http://schemas.microsoft.com/office/drawing/2014/main" id="{50112EB6-C00A-4933-90EE-E46BADD44415}"/>
              </a:ext>
            </a:extLst>
          </p:cNvPr>
          <p:cNvPicPr>
            <a:picLocks noChangeAspect="1"/>
          </p:cNvPicPr>
          <p:nvPr/>
        </p:nvPicPr>
        <p:blipFill rotWithShape="1">
          <a:blip r:embed="rId3"/>
          <a:srcRect l="29259" t="13439" b="11791"/>
          <a:stretch/>
        </p:blipFill>
        <p:spPr>
          <a:xfrm>
            <a:off x="355600" y="1308099"/>
            <a:ext cx="6146800" cy="5778501"/>
          </a:xfrm>
          <a:prstGeom prst="rect">
            <a:avLst/>
          </a:prstGeom>
        </p:spPr>
      </p:pic>
    </p:spTree>
    <p:extLst>
      <p:ext uri="{BB962C8B-B14F-4D97-AF65-F5344CB8AC3E}">
        <p14:creationId xmlns:p14="http://schemas.microsoft.com/office/powerpoint/2010/main" val="3904636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3E3E6C8-11AB-446A-92ED-30C48714CD71}"/>
              </a:ext>
            </a:extLst>
          </p:cNvPr>
          <p:cNvSpPr>
            <a:spLocks noGrp="1"/>
          </p:cNvSpPr>
          <p:nvPr>
            <p:ph type="sldNum" sz="quarter" idx="12"/>
          </p:nvPr>
        </p:nvSpPr>
        <p:spPr/>
        <p:txBody>
          <a:bodyPr/>
          <a:lstStyle/>
          <a:p>
            <a:fld id="{C62738F0-FE43-43DC-A3B5-EDC7A5D63182}" type="slidenum">
              <a:rPr lang="en-US" smtClean="0"/>
              <a:t>74</a:t>
            </a:fld>
            <a:endParaRPr lang="en-US"/>
          </a:p>
        </p:txBody>
      </p:sp>
      <p:pic>
        <p:nvPicPr>
          <p:cNvPr id="4" name="صورة 3">
            <a:extLst>
              <a:ext uri="{FF2B5EF4-FFF2-40B4-BE49-F238E27FC236}">
                <a16:creationId xmlns="" xmlns:a16="http://schemas.microsoft.com/office/drawing/2014/main" id="{E64B2F26-F283-448F-8A79-D4D39655798B}"/>
              </a:ext>
            </a:extLst>
          </p:cNvPr>
          <p:cNvPicPr>
            <a:picLocks noChangeAspect="1"/>
          </p:cNvPicPr>
          <p:nvPr/>
        </p:nvPicPr>
        <p:blipFill rotWithShape="1">
          <a:blip r:embed="rId3"/>
          <a:srcRect l="30185" t="32873" b="21014"/>
          <a:stretch/>
        </p:blipFill>
        <p:spPr>
          <a:xfrm>
            <a:off x="330200" y="1396999"/>
            <a:ext cx="6184900" cy="5676901"/>
          </a:xfrm>
          <a:prstGeom prst="rect">
            <a:avLst/>
          </a:prstGeom>
        </p:spPr>
      </p:pic>
    </p:spTree>
    <p:extLst>
      <p:ext uri="{BB962C8B-B14F-4D97-AF65-F5344CB8AC3E}">
        <p14:creationId xmlns:p14="http://schemas.microsoft.com/office/powerpoint/2010/main" val="2728218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F5B6378-4100-4C77-BC45-C90AD737460B}"/>
              </a:ext>
            </a:extLst>
          </p:cNvPr>
          <p:cNvSpPr>
            <a:spLocks noGrp="1"/>
          </p:cNvSpPr>
          <p:nvPr>
            <p:ph type="sldNum" sz="quarter" idx="12"/>
          </p:nvPr>
        </p:nvSpPr>
        <p:spPr/>
        <p:txBody>
          <a:bodyPr/>
          <a:lstStyle/>
          <a:p>
            <a:fld id="{C62738F0-FE43-43DC-A3B5-EDC7A5D63182}" type="slidenum">
              <a:rPr lang="en-US" smtClean="0"/>
              <a:t>75</a:t>
            </a:fld>
            <a:endParaRPr lang="en-US"/>
          </a:p>
        </p:txBody>
      </p:sp>
      <p:pic>
        <p:nvPicPr>
          <p:cNvPr id="4" name="صورة 3">
            <a:extLst>
              <a:ext uri="{FF2B5EF4-FFF2-40B4-BE49-F238E27FC236}">
                <a16:creationId xmlns="" xmlns:a16="http://schemas.microsoft.com/office/drawing/2014/main" id="{CDCEE7B8-34C7-40E9-848F-8105F092E9A1}"/>
              </a:ext>
            </a:extLst>
          </p:cNvPr>
          <p:cNvPicPr>
            <a:picLocks noChangeAspect="1"/>
          </p:cNvPicPr>
          <p:nvPr/>
        </p:nvPicPr>
        <p:blipFill rotWithShape="1">
          <a:blip r:embed="rId3"/>
          <a:srcRect l="30000" t="19697" b="11792"/>
          <a:stretch/>
        </p:blipFill>
        <p:spPr>
          <a:xfrm>
            <a:off x="139700" y="1282699"/>
            <a:ext cx="6553200" cy="5588001"/>
          </a:xfrm>
          <a:prstGeom prst="rect">
            <a:avLst/>
          </a:prstGeom>
        </p:spPr>
      </p:pic>
    </p:spTree>
    <p:extLst>
      <p:ext uri="{BB962C8B-B14F-4D97-AF65-F5344CB8AC3E}">
        <p14:creationId xmlns:p14="http://schemas.microsoft.com/office/powerpoint/2010/main" val="704231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DB0B9F3-58E2-464E-8A35-B30C93126321}"/>
              </a:ext>
            </a:extLst>
          </p:cNvPr>
          <p:cNvSpPr>
            <a:spLocks noGrp="1"/>
          </p:cNvSpPr>
          <p:nvPr>
            <p:ph type="sldNum" sz="quarter" idx="12"/>
          </p:nvPr>
        </p:nvSpPr>
        <p:spPr/>
        <p:txBody>
          <a:bodyPr/>
          <a:lstStyle/>
          <a:p>
            <a:fld id="{C62738F0-FE43-43DC-A3B5-EDC7A5D63182}" type="slidenum">
              <a:rPr lang="en-US" smtClean="0"/>
              <a:t>76</a:t>
            </a:fld>
            <a:endParaRPr lang="en-US"/>
          </a:p>
        </p:txBody>
      </p:sp>
      <p:pic>
        <p:nvPicPr>
          <p:cNvPr id="4" name="صورة 3">
            <a:extLst>
              <a:ext uri="{FF2B5EF4-FFF2-40B4-BE49-F238E27FC236}">
                <a16:creationId xmlns="" xmlns:a16="http://schemas.microsoft.com/office/drawing/2014/main" id="{C6D91F38-A593-47FA-9739-201C2EFCC1BA}"/>
              </a:ext>
            </a:extLst>
          </p:cNvPr>
          <p:cNvPicPr>
            <a:picLocks noChangeAspect="1"/>
          </p:cNvPicPr>
          <p:nvPr/>
        </p:nvPicPr>
        <p:blipFill rotWithShape="1">
          <a:blip r:embed="rId3"/>
          <a:srcRect l="29815" t="21015" r="6875" b="34519"/>
          <a:stretch/>
        </p:blipFill>
        <p:spPr>
          <a:xfrm>
            <a:off x="215900" y="1562099"/>
            <a:ext cx="6350000" cy="4889501"/>
          </a:xfrm>
          <a:prstGeom prst="rect">
            <a:avLst/>
          </a:prstGeom>
        </p:spPr>
      </p:pic>
    </p:spTree>
    <p:extLst>
      <p:ext uri="{BB962C8B-B14F-4D97-AF65-F5344CB8AC3E}">
        <p14:creationId xmlns:p14="http://schemas.microsoft.com/office/powerpoint/2010/main" val="3500633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ADEE992-B479-469C-A31C-3CE54731327E}"/>
              </a:ext>
            </a:extLst>
          </p:cNvPr>
          <p:cNvSpPr>
            <a:spLocks noGrp="1"/>
          </p:cNvSpPr>
          <p:nvPr>
            <p:ph type="sldNum" sz="quarter" idx="12"/>
          </p:nvPr>
        </p:nvSpPr>
        <p:spPr/>
        <p:txBody>
          <a:bodyPr/>
          <a:lstStyle/>
          <a:p>
            <a:fld id="{C62738F0-FE43-43DC-A3B5-EDC7A5D63182}" type="slidenum">
              <a:rPr lang="en-US" smtClean="0"/>
              <a:t>77</a:t>
            </a:fld>
            <a:endParaRPr lang="en-US"/>
          </a:p>
        </p:txBody>
      </p:sp>
      <p:pic>
        <p:nvPicPr>
          <p:cNvPr id="4" name="صورة 3">
            <a:extLst>
              <a:ext uri="{FF2B5EF4-FFF2-40B4-BE49-F238E27FC236}">
                <a16:creationId xmlns="" xmlns:a16="http://schemas.microsoft.com/office/drawing/2014/main" id="{0A392FE0-72D0-4E41-9352-241E2E33ABD3}"/>
              </a:ext>
            </a:extLst>
          </p:cNvPr>
          <p:cNvPicPr>
            <a:picLocks noChangeAspect="1"/>
          </p:cNvPicPr>
          <p:nvPr/>
        </p:nvPicPr>
        <p:blipFill rotWithShape="1">
          <a:blip r:embed="rId3"/>
          <a:srcRect l="29260" t="25955" r="6875" b="23650"/>
          <a:stretch/>
        </p:blipFill>
        <p:spPr>
          <a:xfrm>
            <a:off x="463550" y="1460499"/>
            <a:ext cx="5922963" cy="4470401"/>
          </a:xfrm>
          <a:prstGeom prst="rect">
            <a:avLst/>
          </a:prstGeom>
        </p:spPr>
      </p:pic>
      <p:pic>
        <p:nvPicPr>
          <p:cNvPr id="5" name="صورة 4">
            <a:extLst>
              <a:ext uri="{FF2B5EF4-FFF2-40B4-BE49-F238E27FC236}">
                <a16:creationId xmlns="" xmlns:a16="http://schemas.microsoft.com/office/drawing/2014/main" id="{746F2980-8D79-4DB5-A303-B3D2EF114A23}"/>
              </a:ext>
            </a:extLst>
          </p:cNvPr>
          <p:cNvPicPr>
            <a:picLocks noChangeAspect="1"/>
          </p:cNvPicPr>
          <p:nvPr/>
        </p:nvPicPr>
        <p:blipFill rotWithShape="1">
          <a:blip r:embed="rId4"/>
          <a:srcRect l="29815" t="46048" r="14445" b="14756"/>
          <a:stretch/>
        </p:blipFill>
        <p:spPr>
          <a:xfrm>
            <a:off x="196616" y="6279798"/>
            <a:ext cx="6456829" cy="2552700"/>
          </a:xfrm>
          <a:prstGeom prst="rect">
            <a:avLst/>
          </a:prstGeom>
        </p:spPr>
      </p:pic>
    </p:spTree>
    <p:extLst>
      <p:ext uri="{BB962C8B-B14F-4D97-AF65-F5344CB8AC3E}">
        <p14:creationId xmlns:p14="http://schemas.microsoft.com/office/powerpoint/2010/main" val="2544835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89448BD-7C8D-476B-86BC-EC1155C5EE7C}"/>
              </a:ext>
            </a:extLst>
          </p:cNvPr>
          <p:cNvSpPr>
            <a:spLocks noGrp="1"/>
          </p:cNvSpPr>
          <p:nvPr>
            <p:ph type="sldNum" sz="quarter" idx="12"/>
          </p:nvPr>
        </p:nvSpPr>
        <p:spPr/>
        <p:txBody>
          <a:bodyPr/>
          <a:lstStyle/>
          <a:p>
            <a:fld id="{C62738F0-FE43-43DC-A3B5-EDC7A5D63182}" type="slidenum">
              <a:rPr lang="en-US" smtClean="0"/>
              <a:t>78</a:t>
            </a:fld>
            <a:endParaRPr lang="en-US"/>
          </a:p>
        </p:txBody>
      </p:sp>
      <p:pic>
        <p:nvPicPr>
          <p:cNvPr id="4" name="صورة 3">
            <a:extLst>
              <a:ext uri="{FF2B5EF4-FFF2-40B4-BE49-F238E27FC236}">
                <a16:creationId xmlns="" xmlns:a16="http://schemas.microsoft.com/office/drawing/2014/main" id="{CCAA5671-4E22-406D-94B3-2E1BA228BD3E}"/>
              </a:ext>
            </a:extLst>
          </p:cNvPr>
          <p:cNvPicPr>
            <a:picLocks noChangeAspect="1"/>
          </p:cNvPicPr>
          <p:nvPr/>
        </p:nvPicPr>
        <p:blipFill rotWithShape="1">
          <a:blip r:embed="rId3"/>
          <a:srcRect l="30278" t="29249" r="33889" b="20850"/>
          <a:stretch/>
        </p:blipFill>
        <p:spPr>
          <a:xfrm>
            <a:off x="285750" y="1219199"/>
            <a:ext cx="6305550" cy="4936906"/>
          </a:xfrm>
          <a:prstGeom prst="rect">
            <a:avLst/>
          </a:prstGeom>
        </p:spPr>
      </p:pic>
    </p:spTree>
    <p:extLst>
      <p:ext uri="{BB962C8B-B14F-4D97-AF65-F5344CB8AC3E}">
        <p14:creationId xmlns:p14="http://schemas.microsoft.com/office/powerpoint/2010/main" val="3099809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4ADE136-0138-4F46-9DFE-1700D09F11A3}"/>
              </a:ext>
            </a:extLst>
          </p:cNvPr>
          <p:cNvSpPr>
            <a:spLocks noGrp="1"/>
          </p:cNvSpPr>
          <p:nvPr>
            <p:ph type="sldNum" sz="quarter" idx="12"/>
          </p:nvPr>
        </p:nvSpPr>
        <p:spPr/>
        <p:txBody>
          <a:bodyPr/>
          <a:lstStyle/>
          <a:p>
            <a:fld id="{C62738F0-FE43-43DC-A3B5-EDC7A5D63182}" type="slidenum">
              <a:rPr lang="en-US" smtClean="0"/>
              <a:t>79</a:t>
            </a:fld>
            <a:endParaRPr lang="en-US"/>
          </a:p>
        </p:txBody>
      </p:sp>
      <p:pic>
        <p:nvPicPr>
          <p:cNvPr id="4" name="صورة 3">
            <a:extLst>
              <a:ext uri="{FF2B5EF4-FFF2-40B4-BE49-F238E27FC236}">
                <a16:creationId xmlns="" xmlns:a16="http://schemas.microsoft.com/office/drawing/2014/main" id="{910C49CC-581A-454F-BDEB-88B907006C12}"/>
              </a:ext>
            </a:extLst>
          </p:cNvPr>
          <p:cNvPicPr>
            <a:picLocks noChangeAspect="1"/>
          </p:cNvPicPr>
          <p:nvPr/>
        </p:nvPicPr>
        <p:blipFill rotWithShape="1">
          <a:blip r:embed="rId3"/>
          <a:srcRect l="28889" r="25278"/>
          <a:stretch/>
        </p:blipFill>
        <p:spPr>
          <a:xfrm>
            <a:off x="285750" y="1253478"/>
            <a:ext cx="6267450" cy="7338071"/>
          </a:xfrm>
          <a:prstGeom prst="rect">
            <a:avLst/>
          </a:prstGeom>
        </p:spPr>
      </p:pic>
    </p:spTree>
    <p:extLst>
      <p:ext uri="{BB962C8B-B14F-4D97-AF65-F5344CB8AC3E}">
        <p14:creationId xmlns:p14="http://schemas.microsoft.com/office/powerpoint/2010/main" val="325286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p:cNvSpPr/>
          <p:nvPr/>
        </p:nvSpPr>
        <p:spPr>
          <a:xfrm>
            <a:off x="201788" y="1106312"/>
            <a:ext cx="6910211" cy="1384995"/>
          </a:xfrm>
          <a:prstGeom prst="rect">
            <a:avLst/>
          </a:prstGeom>
        </p:spPr>
        <p:txBody>
          <a:bodyPr wrap="square">
            <a:spAutoFit/>
          </a:bodyPr>
          <a:lstStyle/>
          <a:p>
            <a:pPr lvl="0">
              <a:lnSpc>
                <a:spcPct val="150000"/>
              </a:lnSpc>
            </a:pPr>
            <a:r>
              <a:rPr lang="en-US" sz="2000" b="1" dirty="0">
                <a:solidFill>
                  <a:srgbClr val="48042B"/>
                </a:solidFill>
              </a:rPr>
              <a:t>Chapter </a:t>
            </a:r>
            <a:r>
              <a:rPr lang="en-US" sz="2000" b="1" dirty="0" smtClean="0">
                <a:solidFill>
                  <a:srgbClr val="48042B"/>
                </a:solidFill>
              </a:rPr>
              <a:t>6: Results and Discussion </a:t>
            </a:r>
            <a:r>
              <a:rPr lang="en-US" sz="2000" b="1" dirty="0" smtClean="0">
                <a:solidFill>
                  <a:srgbClr val="48042B"/>
                </a:solidFill>
              </a:rPr>
              <a:t>__________________100</a:t>
            </a:r>
            <a:endParaRPr lang="en-US" sz="2000" b="1" dirty="0">
              <a:solidFill>
                <a:srgbClr val="48042B"/>
              </a:solidFill>
            </a:endParaRPr>
          </a:p>
          <a:p>
            <a:pPr lvl="0">
              <a:lnSpc>
                <a:spcPct val="150000"/>
              </a:lnSpc>
            </a:pPr>
            <a:r>
              <a:rPr lang="en-US" dirty="0">
                <a:solidFill>
                  <a:prstClr val="black"/>
                </a:solidFill>
              </a:rPr>
              <a:t>    </a:t>
            </a:r>
            <a:r>
              <a:rPr lang="en-US" dirty="0" smtClean="0">
                <a:solidFill>
                  <a:srgbClr val="48042B"/>
                </a:solidFill>
              </a:rPr>
              <a:t>6.1 Expected Result </a:t>
            </a:r>
            <a:r>
              <a:rPr lang="en-US" dirty="0" smtClean="0">
                <a:solidFill>
                  <a:srgbClr val="48042B"/>
                </a:solidFill>
              </a:rPr>
              <a:t>_________________________________ 101</a:t>
            </a:r>
            <a:endParaRPr lang="en-US" dirty="0">
              <a:solidFill>
                <a:srgbClr val="48042B"/>
              </a:solidFill>
            </a:endParaRPr>
          </a:p>
          <a:p>
            <a:pPr lvl="0">
              <a:lnSpc>
                <a:spcPct val="150000"/>
              </a:lnSpc>
            </a:pPr>
            <a:r>
              <a:rPr lang="en-US" dirty="0">
                <a:solidFill>
                  <a:srgbClr val="48042B"/>
                </a:solidFill>
              </a:rPr>
              <a:t>    </a:t>
            </a:r>
            <a:r>
              <a:rPr lang="en-US" dirty="0" smtClean="0">
                <a:solidFill>
                  <a:srgbClr val="48042B"/>
                </a:solidFill>
              </a:rPr>
              <a:t>6.2 Actual Result </a:t>
            </a:r>
            <a:r>
              <a:rPr lang="en-US" dirty="0">
                <a:solidFill>
                  <a:srgbClr val="48042B"/>
                </a:solidFill>
              </a:rPr>
              <a:t>___________________________________ </a:t>
            </a:r>
            <a:r>
              <a:rPr lang="en-US" dirty="0" smtClean="0">
                <a:solidFill>
                  <a:srgbClr val="48042B"/>
                </a:solidFill>
              </a:rPr>
              <a:t>102</a:t>
            </a:r>
            <a:endParaRPr lang="en-US" dirty="0">
              <a:solidFill>
                <a:srgbClr val="48042B"/>
              </a:solidFill>
            </a:endParaRPr>
          </a:p>
        </p:txBody>
      </p:sp>
      <p:sp>
        <p:nvSpPr>
          <p:cNvPr id="6" name="Rectangle 5"/>
          <p:cNvSpPr/>
          <p:nvPr/>
        </p:nvSpPr>
        <p:spPr>
          <a:xfrm>
            <a:off x="190499" y="2540000"/>
            <a:ext cx="6481234" cy="553998"/>
          </a:xfrm>
          <a:prstGeom prst="rect">
            <a:avLst/>
          </a:prstGeom>
        </p:spPr>
        <p:txBody>
          <a:bodyPr wrap="square">
            <a:spAutoFit/>
          </a:bodyPr>
          <a:lstStyle/>
          <a:p>
            <a:pPr lvl="0">
              <a:lnSpc>
                <a:spcPct val="150000"/>
              </a:lnSpc>
            </a:pPr>
            <a:r>
              <a:rPr lang="en-US" sz="2000" b="1" dirty="0">
                <a:solidFill>
                  <a:srgbClr val="48042B"/>
                </a:solidFill>
              </a:rPr>
              <a:t>Chapter </a:t>
            </a:r>
            <a:r>
              <a:rPr lang="en-US" sz="2000" b="1" dirty="0" smtClean="0">
                <a:solidFill>
                  <a:srgbClr val="48042B"/>
                </a:solidFill>
              </a:rPr>
              <a:t>7: Future </a:t>
            </a:r>
            <a:r>
              <a:rPr lang="en-US" sz="2000" b="1" dirty="0" smtClean="0">
                <a:solidFill>
                  <a:srgbClr val="48042B"/>
                </a:solidFill>
              </a:rPr>
              <a:t>Work _________________________  104</a:t>
            </a:r>
            <a:endParaRPr lang="en-US" sz="2000" b="1" dirty="0">
              <a:solidFill>
                <a:srgbClr val="48042B"/>
              </a:solidFill>
            </a:endParaRPr>
          </a:p>
        </p:txBody>
      </p:sp>
      <p:sp>
        <p:nvSpPr>
          <p:cNvPr id="10" name="Rectangle 9"/>
          <p:cNvSpPr/>
          <p:nvPr/>
        </p:nvSpPr>
        <p:spPr>
          <a:xfrm>
            <a:off x="207431" y="3053648"/>
            <a:ext cx="6357056" cy="553998"/>
          </a:xfrm>
          <a:prstGeom prst="rect">
            <a:avLst/>
          </a:prstGeom>
        </p:spPr>
        <p:txBody>
          <a:bodyPr wrap="square">
            <a:spAutoFit/>
          </a:bodyPr>
          <a:lstStyle/>
          <a:p>
            <a:pPr lvl="0">
              <a:lnSpc>
                <a:spcPct val="150000"/>
              </a:lnSpc>
            </a:pPr>
            <a:r>
              <a:rPr lang="en-US" sz="2000" b="1" dirty="0">
                <a:solidFill>
                  <a:srgbClr val="48042B"/>
                </a:solidFill>
              </a:rPr>
              <a:t>Chapter </a:t>
            </a:r>
            <a:r>
              <a:rPr lang="en-US" sz="2000" b="1" dirty="0" smtClean="0">
                <a:solidFill>
                  <a:srgbClr val="48042B"/>
                </a:solidFill>
              </a:rPr>
              <a:t>8: Conclusion </a:t>
            </a:r>
            <a:r>
              <a:rPr lang="en-US" sz="2000" b="1" dirty="0" smtClean="0">
                <a:solidFill>
                  <a:srgbClr val="48042B"/>
                </a:solidFill>
              </a:rPr>
              <a:t>___________________________106</a:t>
            </a:r>
            <a:endParaRPr lang="en-US" sz="2000" b="1" dirty="0">
              <a:solidFill>
                <a:srgbClr val="48042B"/>
              </a:solidFill>
            </a:endParaRPr>
          </a:p>
        </p:txBody>
      </p:sp>
    </p:spTree>
    <p:extLst>
      <p:ext uri="{BB962C8B-B14F-4D97-AF65-F5344CB8AC3E}">
        <p14:creationId xmlns:p14="http://schemas.microsoft.com/office/powerpoint/2010/main" val="2840900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A7D0E60-6D95-4B51-896F-255F11345E80}"/>
              </a:ext>
            </a:extLst>
          </p:cNvPr>
          <p:cNvSpPr>
            <a:spLocks noGrp="1"/>
          </p:cNvSpPr>
          <p:nvPr>
            <p:ph type="sldNum" sz="quarter" idx="12"/>
          </p:nvPr>
        </p:nvSpPr>
        <p:spPr/>
        <p:txBody>
          <a:bodyPr/>
          <a:lstStyle/>
          <a:p>
            <a:fld id="{C62738F0-FE43-43DC-A3B5-EDC7A5D63182}" type="slidenum">
              <a:rPr lang="en-US" smtClean="0"/>
              <a:t>80</a:t>
            </a:fld>
            <a:endParaRPr lang="en-US"/>
          </a:p>
        </p:txBody>
      </p:sp>
      <p:pic>
        <p:nvPicPr>
          <p:cNvPr id="4" name="صورة 3">
            <a:extLst>
              <a:ext uri="{FF2B5EF4-FFF2-40B4-BE49-F238E27FC236}">
                <a16:creationId xmlns="" xmlns:a16="http://schemas.microsoft.com/office/drawing/2014/main" id="{80942B71-3A8B-4492-B23C-E9EB6D3FFE29}"/>
              </a:ext>
            </a:extLst>
          </p:cNvPr>
          <p:cNvPicPr>
            <a:picLocks noChangeAspect="1"/>
          </p:cNvPicPr>
          <p:nvPr/>
        </p:nvPicPr>
        <p:blipFill rotWithShape="1">
          <a:blip r:embed="rId3"/>
          <a:srcRect l="26667" r="34722"/>
          <a:stretch/>
        </p:blipFill>
        <p:spPr>
          <a:xfrm>
            <a:off x="454818" y="989041"/>
            <a:ext cx="5948363" cy="7927918"/>
          </a:xfrm>
          <a:prstGeom prst="rect">
            <a:avLst/>
          </a:prstGeom>
        </p:spPr>
      </p:pic>
    </p:spTree>
    <p:extLst>
      <p:ext uri="{BB962C8B-B14F-4D97-AF65-F5344CB8AC3E}">
        <p14:creationId xmlns:p14="http://schemas.microsoft.com/office/powerpoint/2010/main" val="2435094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6CA11E6-01FB-4322-B646-DB5C702FC9DD}"/>
              </a:ext>
            </a:extLst>
          </p:cNvPr>
          <p:cNvSpPr>
            <a:spLocks noGrp="1"/>
          </p:cNvSpPr>
          <p:nvPr>
            <p:ph type="sldNum" sz="quarter" idx="12"/>
          </p:nvPr>
        </p:nvSpPr>
        <p:spPr/>
        <p:txBody>
          <a:bodyPr/>
          <a:lstStyle/>
          <a:p>
            <a:fld id="{C62738F0-FE43-43DC-A3B5-EDC7A5D63182}" type="slidenum">
              <a:rPr lang="en-US" smtClean="0"/>
              <a:t>81</a:t>
            </a:fld>
            <a:endParaRPr lang="en-US"/>
          </a:p>
        </p:txBody>
      </p:sp>
      <p:pic>
        <p:nvPicPr>
          <p:cNvPr id="4" name="صورة 3">
            <a:extLst>
              <a:ext uri="{FF2B5EF4-FFF2-40B4-BE49-F238E27FC236}">
                <a16:creationId xmlns="" xmlns:a16="http://schemas.microsoft.com/office/drawing/2014/main" id="{F478E88C-9C8B-49A2-B342-54722859AC91}"/>
              </a:ext>
            </a:extLst>
          </p:cNvPr>
          <p:cNvPicPr>
            <a:picLocks noChangeAspect="1"/>
          </p:cNvPicPr>
          <p:nvPr/>
        </p:nvPicPr>
        <p:blipFill rotWithShape="1">
          <a:blip r:embed="rId3"/>
          <a:srcRect l="29166" r="29375"/>
          <a:stretch/>
        </p:blipFill>
        <p:spPr>
          <a:xfrm>
            <a:off x="585787" y="1386828"/>
            <a:ext cx="5800726" cy="7452371"/>
          </a:xfrm>
          <a:prstGeom prst="rect">
            <a:avLst/>
          </a:prstGeom>
        </p:spPr>
      </p:pic>
    </p:spTree>
    <p:extLst>
      <p:ext uri="{BB962C8B-B14F-4D97-AF65-F5344CB8AC3E}">
        <p14:creationId xmlns:p14="http://schemas.microsoft.com/office/powerpoint/2010/main" val="3362069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1218659-D5F2-4A49-8E18-9E6F5ED1C392}"/>
              </a:ext>
            </a:extLst>
          </p:cNvPr>
          <p:cNvSpPr>
            <a:spLocks noGrp="1"/>
          </p:cNvSpPr>
          <p:nvPr>
            <p:ph type="sldNum" sz="quarter" idx="12"/>
          </p:nvPr>
        </p:nvSpPr>
        <p:spPr/>
        <p:txBody>
          <a:bodyPr/>
          <a:lstStyle/>
          <a:p>
            <a:fld id="{C62738F0-FE43-43DC-A3B5-EDC7A5D63182}" type="slidenum">
              <a:rPr lang="en-US" smtClean="0"/>
              <a:t>82</a:t>
            </a:fld>
            <a:endParaRPr lang="en-US"/>
          </a:p>
        </p:txBody>
      </p:sp>
      <p:pic>
        <p:nvPicPr>
          <p:cNvPr id="4" name="صورة 3">
            <a:extLst>
              <a:ext uri="{FF2B5EF4-FFF2-40B4-BE49-F238E27FC236}">
                <a16:creationId xmlns="" xmlns:a16="http://schemas.microsoft.com/office/drawing/2014/main" id="{79C52A74-58B3-43B8-B044-FDBF168944FA}"/>
              </a:ext>
            </a:extLst>
          </p:cNvPr>
          <p:cNvPicPr>
            <a:picLocks noChangeAspect="1"/>
          </p:cNvPicPr>
          <p:nvPr/>
        </p:nvPicPr>
        <p:blipFill rotWithShape="1">
          <a:blip r:embed="rId3"/>
          <a:srcRect l="31389" r="32499"/>
          <a:stretch/>
        </p:blipFill>
        <p:spPr>
          <a:xfrm>
            <a:off x="285749" y="1310628"/>
            <a:ext cx="6100764" cy="7096049"/>
          </a:xfrm>
          <a:prstGeom prst="rect">
            <a:avLst/>
          </a:prstGeom>
        </p:spPr>
      </p:pic>
    </p:spTree>
    <p:extLst>
      <p:ext uri="{BB962C8B-B14F-4D97-AF65-F5344CB8AC3E}">
        <p14:creationId xmlns:p14="http://schemas.microsoft.com/office/powerpoint/2010/main" val="1386790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A092F1A-117A-4FB0-BA22-81EFFA4443AA}"/>
              </a:ext>
            </a:extLst>
          </p:cNvPr>
          <p:cNvSpPr>
            <a:spLocks noGrp="1"/>
          </p:cNvSpPr>
          <p:nvPr>
            <p:ph type="sldNum" sz="quarter" idx="12"/>
          </p:nvPr>
        </p:nvSpPr>
        <p:spPr/>
        <p:txBody>
          <a:bodyPr/>
          <a:lstStyle/>
          <a:p>
            <a:fld id="{C62738F0-FE43-43DC-A3B5-EDC7A5D63182}" type="slidenum">
              <a:rPr lang="en-US" smtClean="0"/>
              <a:t>83</a:t>
            </a:fld>
            <a:endParaRPr lang="en-US"/>
          </a:p>
        </p:txBody>
      </p:sp>
      <p:pic>
        <p:nvPicPr>
          <p:cNvPr id="4" name="صورة 3">
            <a:extLst>
              <a:ext uri="{FF2B5EF4-FFF2-40B4-BE49-F238E27FC236}">
                <a16:creationId xmlns="" xmlns:a16="http://schemas.microsoft.com/office/drawing/2014/main" id="{EE3220DD-41FD-45C3-B3A4-2B7DF463AEE1}"/>
              </a:ext>
            </a:extLst>
          </p:cNvPr>
          <p:cNvPicPr>
            <a:picLocks noChangeAspect="1"/>
          </p:cNvPicPr>
          <p:nvPr/>
        </p:nvPicPr>
        <p:blipFill rotWithShape="1">
          <a:blip r:embed="rId3"/>
          <a:srcRect l="27222" r="33056"/>
          <a:stretch/>
        </p:blipFill>
        <p:spPr>
          <a:xfrm>
            <a:off x="266699" y="1216789"/>
            <a:ext cx="6119813" cy="7700021"/>
          </a:xfrm>
          <a:prstGeom prst="rect">
            <a:avLst/>
          </a:prstGeom>
        </p:spPr>
      </p:pic>
    </p:spTree>
    <p:extLst>
      <p:ext uri="{BB962C8B-B14F-4D97-AF65-F5344CB8AC3E}">
        <p14:creationId xmlns:p14="http://schemas.microsoft.com/office/powerpoint/2010/main" val="1040859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779DAFF-17AF-4F21-8803-503CF6540739}"/>
              </a:ext>
            </a:extLst>
          </p:cNvPr>
          <p:cNvSpPr>
            <a:spLocks noGrp="1"/>
          </p:cNvSpPr>
          <p:nvPr>
            <p:ph type="sldNum" sz="quarter" idx="12"/>
          </p:nvPr>
        </p:nvSpPr>
        <p:spPr/>
        <p:txBody>
          <a:bodyPr/>
          <a:lstStyle/>
          <a:p>
            <a:fld id="{C62738F0-FE43-43DC-A3B5-EDC7A5D63182}" type="slidenum">
              <a:rPr lang="en-US" smtClean="0"/>
              <a:t>84</a:t>
            </a:fld>
            <a:endParaRPr lang="en-US"/>
          </a:p>
        </p:txBody>
      </p:sp>
      <p:sp>
        <p:nvSpPr>
          <p:cNvPr id="3" name="مربع نص 2">
            <a:extLst>
              <a:ext uri="{FF2B5EF4-FFF2-40B4-BE49-F238E27FC236}">
                <a16:creationId xmlns="" xmlns:a16="http://schemas.microsoft.com/office/drawing/2014/main" id="{A6861EFB-2D24-4873-890C-31F6983A70A5}"/>
              </a:ext>
            </a:extLst>
          </p:cNvPr>
          <p:cNvSpPr txBox="1"/>
          <p:nvPr/>
        </p:nvSpPr>
        <p:spPr>
          <a:xfrm>
            <a:off x="240506" y="1202442"/>
            <a:ext cx="6376987" cy="427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2800" b="1" dirty="0" smtClean="0"/>
              <a:t>4.3 Screens </a:t>
            </a:r>
            <a:r>
              <a:rPr lang="en-US" sz="2800" b="1" dirty="0"/>
              <a:t>: </a:t>
            </a:r>
            <a:endParaRPr lang="en-US" b="1" dirty="0"/>
          </a:p>
        </p:txBody>
      </p:sp>
      <p:pic>
        <p:nvPicPr>
          <p:cNvPr id="5" name="صورة 4" descr="صورة تحتوي على نص&#10;&#10;تم إنشاء الوصف تلقائياً">
            <a:extLst>
              <a:ext uri="{FF2B5EF4-FFF2-40B4-BE49-F238E27FC236}">
                <a16:creationId xmlns="" xmlns:a16="http://schemas.microsoft.com/office/drawing/2014/main" id="{9751CA5B-26F2-4958-8CEB-8E3BF6EC4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06" y="1629547"/>
            <a:ext cx="3232027" cy="7002726"/>
          </a:xfrm>
          <a:prstGeom prst="rect">
            <a:avLst/>
          </a:prstGeom>
        </p:spPr>
      </p:pic>
      <p:pic>
        <p:nvPicPr>
          <p:cNvPr id="7" name="صورة 6" descr="صورة تحتوي على نص, استلام&#10;&#10;تم إنشاء الوصف تلقائياً">
            <a:extLst>
              <a:ext uri="{FF2B5EF4-FFF2-40B4-BE49-F238E27FC236}">
                <a16:creationId xmlns="" xmlns:a16="http://schemas.microsoft.com/office/drawing/2014/main" id="{AACA6613-7904-4F43-A5FB-FBE226612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4249" y="1629547"/>
            <a:ext cx="3232027" cy="7002725"/>
          </a:xfrm>
          <a:prstGeom prst="rect">
            <a:avLst/>
          </a:prstGeom>
        </p:spPr>
      </p:pic>
    </p:spTree>
    <p:extLst>
      <p:ext uri="{BB962C8B-B14F-4D97-AF65-F5344CB8AC3E}">
        <p14:creationId xmlns:p14="http://schemas.microsoft.com/office/powerpoint/2010/main" val="2230349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E535CF6-50BE-43E7-AE5A-115B736BB215}"/>
              </a:ext>
            </a:extLst>
          </p:cNvPr>
          <p:cNvSpPr>
            <a:spLocks noGrp="1"/>
          </p:cNvSpPr>
          <p:nvPr>
            <p:ph type="sldNum" sz="quarter" idx="12"/>
          </p:nvPr>
        </p:nvSpPr>
        <p:spPr/>
        <p:txBody>
          <a:bodyPr/>
          <a:lstStyle/>
          <a:p>
            <a:fld id="{C62738F0-FE43-43DC-A3B5-EDC7A5D63182}" type="slidenum">
              <a:rPr lang="en-US" smtClean="0"/>
              <a:t>85</a:t>
            </a:fld>
            <a:endParaRPr lang="en-US"/>
          </a:p>
        </p:txBody>
      </p:sp>
      <p:pic>
        <p:nvPicPr>
          <p:cNvPr id="4" name="صورة 3">
            <a:extLst>
              <a:ext uri="{FF2B5EF4-FFF2-40B4-BE49-F238E27FC236}">
                <a16:creationId xmlns="" xmlns:a16="http://schemas.microsoft.com/office/drawing/2014/main" id="{00C3A198-890F-4271-B7C6-4395E871F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9646" y="1485548"/>
            <a:ext cx="3323817" cy="7201603"/>
          </a:xfrm>
          <a:prstGeom prst="rect">
            <a:avLst/>
          </a:prstGeom>
        </p:spPr>
      </p:pic>
    </p:spTree>
    <p:extLst>
      <p:ext uri="{BB962C8B-B14F-4D97-AF65-F5344CB8AC3E}">
        <p14:creationId xmlns:p14="http://schemas.microsoft.com/office/powerpoint/2010/main" val="4280418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5A1E9BA-E1D5-41E8-8534-CBB2C0480BDC}"/>
              </a:ext>
            </a:extLst>
          </p:cNvPr>
          <p:cNvSpPr>
            <a:spLocks noGrp="1"/>
          </p:cNvSpPr>
          <p:nvPr>
            <p:ph type="sldNum" sz="quarter" idx="12"/>
          </p:nvPr>
        </p:nvSpPr>
        <p:spPr/>
        <p:txBody>
          <a:bodyPr/>
          <a:lstStyle/>
          <a:p>
            <a:fld id="{C62738F0-FE43-43DC-A3B5-EDC7A5D63182}" type="slidenum">
              <a:rPr lang="en-US" smtClean="0"/>
              <a:t>86</a:t>
            </a:fld>
            <a:endParaRPr lang="en-US"/>
          </a:p>
        </p:txBody>
      </p:sp>
      <p:pic>
        <p:nvPicPr>
          <p:cNvPr id="6" name="صورة 5">
            <a:extLst>
              <a:ext uri="{FF2B5EF4-FFF2-40B4-BE49-F238E27FC236}">
                <a16:creationId xmlns="" xmlns:a16="http://schemas.microsoft.com/office/drawing/2014/main" id="{FC185478-075B-4E22-8DFA-BC89371BF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466850"/>
            <a:ext cx="3217985" cy="69723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21" y="1482922"/>
            <a:ext cx="3229045" cy="7085345"/>
          </a:xfrm>
          <a:prstGeom prst="rect">
            <a:avLst/>
          </a:prstGeom>
        </p:spPr>
      </p:pic>
    </p:spTree>
    <p:extLst>
      <p:ext uri="{BB962C8B-B14F-4D97-AF65-F5344CB8AC3E}">
        <p14:creationId xmlns:p14="http://schemas.microsoft.com/office/powerpoint/2010/main" val="495774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8935D22-048D-4FA6-8729-26BB61A952AC}"/>
              </a:ext>
            </a:extLst>
          </p:cNvPr>
          <p:cNvSpPr>
            <a:spLocks noGrp="1"/>
          </p:cNvSpPr>
          <p:nvPr>
            <p:ph type="sldNum" sz="quarter" idx="12"/>
          </p:nvPr>
        </p:nvSpPr>
        <p:spPr/>
        <p:txBody>
          <a:bodyPr/>
          <a:lstStyle/>
          <a:p>
            <a:fld id="{C62738F0-FE43-43DC-A3B5-EDC7A5D63182}" type="slidenum">
              <a:rPr lang="en-US" smtClean="0"/>
              <a:t>87</a:t>
            </a:fld>
            <a:endParaRPr lang="en-US"/>
          </a:p>
        </p:txBody>
      </p:sp>
      <p:pic>
        <p:nvPicPr>
          <p:cNvPr id="4" name="صورة 3" descr="صورة تحتوي على نص&#10;&#10;تم إنشاء الوصف تلقائياً">
            <a:extLst>
              <a:ext uri="{FF2B5EF4-FFF2-40B4-BE49-F238E27FC236}">
                <a16:creationId xmlns="" xmlns:a16="http://schemas.microsoft.com/office/drawing/2014/main" id="{035C0490-C1B1-49C0-A364-637FEAA525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99" y="1294697"/>
            <a:ext cx="3234471" cy="7008019"/>
          </a:xfrm>
          <a:prstGeom prst="rect">
            <a:avLst/>
          </a:prstGeom>
        </p:spPr>
      </p:pic>
      <p:pic>
        <p:nvPicPr>
          <p:cNvPr id="6" name="صورة 5">
            <a:extLst>
              <a:ext uri="{FF2B5EF4-FFF2-40B4-BE49-F238E27FC236}">
                <a16:creationId xmlns="" xmlns:a16="http://schemas.microsoft.com/office/drawing/2014/main" id="{9C895DA5-583B-4F05-A857-EEE725FA6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30" y="1294699"/>
            <a:ext cx="3234469" cy="7008017"/>
          </a:xfrm>
          <a:prstGeom prst="rect">
            <a:avLst/>
          </a:prstGeom>
        </p:spPr>
      </p:pic>
    </p:spTree>
    <p:extLst>
      <p:ext uri="{BB962C8B-B14F-4D97-AF65-F5344CB8AC3E}">
        <p14:creationId xmlns:p14="http://schemas.microsoft.com/office/powerpoint/2010/main" val="40106762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01E35FB-1418-490B-9176-14338F801A24}"/>
              </a:ext>
            </a:extLst>
          </p:cNvPr>
          <p:cNvSpPr>
            <a:spLocks noGrp="1"/>
          </p:cNvSpPr>
          <p:nvPr>
            <p:ph type="sldNum" sz="quarter" idx="12"/>
          </p:nvPr>
        </p:nvSpPr>
        <p:spPr/>
        <p:txBody>
          <a:bodyPr/>
          <a:lstStyle/>
          <a:p>
            <a:fld id="{C62738F0-FE43-43DC-A3B5-EDC7A5D63182}" type="slidenum">
              <a:rPr lang="en-US" smtClean="0"/>
              <a:t>88</a:t>
            </a:fld>
            <a:endParaRPr lang="en-US"/>
          </a:p>
        </p:txBody>
      </p:sp>
      <p:pic>
        <p:nvPicPr>
          <p:cNvPr id="4" name="صورة 3" descr="صورة تحتوي على نص, بيتزا, صحن, طعام&#10;&#10;تم إنشاء الوصف تلقائياً">
            <a:extLst>
              <a:ext uri="{FF2B5EF4-FFF2-40B4-BE49-F238E27FC236}">
                <a16:creationId xmlns="" xmlns:a16="http://schemas.microsoft.com/office/drawing/2014/main" id="{4CF2D89A-8DD3-4C9D-B7BE-07B2AF370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8323" y="1409700"/>
            <a:ext cx="3244362" cy="70294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74" y="1411111"/>
            <a:ext cx="3081019" cy="7134578"/>
          </a:xfrm>
          <a:prstGeom prst="rect">
            <a:avLst/>
          </a:prstGeom>
        </p:spPr>
      </p:pic>
    </p:spTree>
    <p:extLst>
      <p:ext uri="{BB962C8B-B14F-4D97-AF65-F5344CB8AC3E}">
        <p14:creationId xmlns:p14="http://schemas.microsoft.com/office/powerpoint/2010/main" val="3075845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99A9D90-D7CF-4079-9A2A-FA5D8A315F28}"/>
              </a:ext>
            </a:extLst>
          </p:cNvPr>
          <p:cNvSpPr>
            <a:spLocks noGrp="1"/>
          </p:cNvSpPr>
          <p:nvPr>
            <p:ph type="sldNum" sz="quarter" idx="12"/>
          </p:nvPr>
        </p:nvSpPr>
        <p:spPr/>
        <p:txBody>
          <a:bodyPr/>
          <a:lstStyle/>
          <a:p>
            <a:fld id="{C62738F0-FE43-43DC-A3B5-EDC7A5D63182}" type="slidenum">
              <a:rPr lang="en-US" smtClean="0"/>
              <a:t>89</a:t>
            </a:fld>
            <a:endParaRPr lang="en-US"/>
          </a:p>
        </p:txBody>
      </p:sp>
      <p:pic>
        <p:nvPicPr>
          <p:cNvPr id="4" name="صورة 3" descr="صورة تحتوي على نص&#10;&#10;تم إنشاء الوصف تلقائياً">
            <a:extLst>
              <a:ext uri="{FF2B5EF4-FFF2-40B4-BE49-F238E27FC236}">
                <a16:creationId xmlns="" xmlns:a16="http://schemas.microsoft.com/office/drawing/2014/main" id="{B03717A8-699D-4901-9A54-DEA7A121CA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3" y="1034874"/>
            <a:ext cx="3070425" cy="7836251"/>
          </a:xfrm>
          <a:prstGeom prst="rect">
            <a:avLst/>
          </a:prstGeom>
        </p:spPr>
      </p:pic>
      <p:pic>
        <p:nvPicPr>
          <p:cNvPr id="6" name="صورة 5" descr="صورة تحتوي على نص&#10;&#10;تم إنشاء الوصف تلقائياً">
            <a:extLst>
              <a:ext uri="{FF2B5EF4-FFF2-40B4-BE49-F238E27FC236}">
                <a16:creationId xmlns="" xmlns:a16="http://schemas.microsoft.com/office/drawing/2014/main" id="{65196A5C-6903-4AE9-8198-70A324A0CD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172" y="1034875"/>
            <a:ext cx="3276599" cy="7836250"/>
          </a:xfrm>
          <a:prstGeom prst="rect">
            <a:avLst/>
          </a:prstGeom>
        </p:spPr>
      </p:pic>
    </p:spTree>
    <p:extLst>
      <p:ext uri="{BB962C8B-B14F-4D97-AF65-F5344CB8AC3E}">
        <p14:creationId xmlns:p14="http://schemas.microsoft.com/office/powerpoint/2010/main" val="345408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5B5849F-49E0-4C7A-972D-C5309A589464}"/>
              </a:ext>
            </a:extLst>
          </p:cNvPr>
          <p:cNvSpPr>
            <a:spLocks noGrp="1"/>
          </p:cNvSpPr>
          <p:nvPr>
            <p:ph type="sldNum" sz="quarter" idx="12"/>
          </p:nvPr>
        </p:nvSpPr>
        <p:spPr/>
        <p:txBody>
          <a:bodyPr/>
          <a:lstStyle/>
          <a:p>
            <a:fld id="{C62738F0-FE43-43DC-A3B5-EDC7A5D63182}" type="slidenum">
              <a:rPr lang="en-US" smtClean="0"/>
              <a:t>9</a:t>
            </a:fld>
            <a:endParaRPr lang="en-US"/>
          </a:p>
        </p:txBody>
      </p:sp>
      <p:sp>
        <p:nvSpPr>
          <p:cNvPr id="81" name="مربع نص 80">
            <a:extLst>
              <a:ext uri="{FF2B5EF4-FFF2-40B4-BE49-F238E27FC236}">
                <a16:creationId xmlns="" xmlns:a16="http://schemas.microsoft.com/office/drawing/2014/main" id="{19F2410B-A7B9-49B8-88B8-47D1F3DFEA23}"/>
              </a:ext>
            </a:extLst>
          </p:cNvPr>
          <p:cNvSpPr txBox="1"/>
          <p:nvPr/>
        </p:nvSpPr>
        <p:spPr>
          <a:xfrm>
            <a:off x="214313" y="1240958"/>
            <a:ext cx="6376987" cy="70788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algn="ctr"/>
            <a:r>
              <a:rPr lang="en-US" sz="2800" b="1" dirty="0"/>
              <a:t>Abstract</a:t>
            </a:r>
          </a:p>
          <a:p>
            <a:r>
              <a:rPr lang="en-US" dirty="0"/>
              <a:t> </a:t>
            </a:r>
          </a:p>
          <a:p>
            <a:r>
              <a:rPr lang="en-US" b="1" dirty="0"/>
              <a:t>Main idea: </a:t>
            </a:r>
          </a:p>
          <a:p>
            <a:endParaRPr lang="en-US" b="1" dirty="0"/>
          </a:p>
          <a:p>
            <a:r>
              <a:rPr lang="en-US" dirty="0"/>
              <a:t> </a:t>
            </a:r>
          </a:p>
          <a:p>
            <a:r>
              <a:rPr lang="en-US" dirty="0"/>
              <a:t>Healthy Plus is providing core functionality of complete social media network and healthy lifestyle to the community , with capability of using machine learning to detect the food in the pictures and provide the detect number of calories . </a:t>
            </a:r>
          </a:p>
          <a:p>
            <a:endParaRPr lang="en-US" dirty="0"/>
          </a:p>
          <a:p>
            <a:r>
              <a:rPr lang="en-US" dirty="0"/>
              <a:t>Also provides a fully functional exercises categories to give the user the ability to navigate whatever he wanted from the exercises to get fit and get healthy body , and the admin is the responsible for adding these exercises .</a:t>
            </a:r>
          </a:p>
          <a:p>
            <a:endParaRPr lang="en-US" dirty="0"/>
          </a:p>
          <a:p>
            <a:r>
              <a:rPr lang="en-US" dirty="0"/>
              <a:t>And the application is also giving you the functionality of getting the most suitable advices pending on your height and weight with standard classification . </a:t>
            </a:r>
          </a:p>
          <a:p>
            <a:endParaRPr lang="en-US" dirty="0"/>
          </a:p>
          <a:p>
            <a:r>
              <a:rPr lang="en-US" dirty="0"/>
              <a:t>Also you can request being a coach with different capabilities and features to  add your gym plans and let the users to subscribe and you get the ability to accept or refuse those who you don’t suppose to get them at your package.</a:t>
            </a:r>
          </a:p>
          <a:p>
            <a:endParaRPr lang="en-US" dirty="0"/>
          </a:p>
          <a:p>
            <a:r>
              <a:rPr lang="en-US" dirty="0"/>
              <a:t>So you already can get these gym plans and follow and unfollow users and chat with them . </a:t>
            </a:r>
          </a:p>
          <a:p>
            <a:endParaRPr lang="en-US" dirty="0"/>
          </a:p>
          <a:p>
            <a:r>
              <a:rPr lang="en-US" dirty="0"/>
              <a:t> </a:t>
            </a:r>
          </a:p>
        </p:txBody>
      </p:sp>
    </p:spTree>
    <p:extLst>
      <p:ext uri="{BB962C8B-B14F-4D97-AF65-F5344CB8AC3E}">
        <p14:creationId xmlns:p14="http://schemas.microsoft.com/office/powerpoint/2010/main" val="1877425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260D135-4C06-4CA7-B06F-EC297860F563}"/>
              </a:ext>
            </a:extLst>
          </p:cNvPr>
          <p:cNvSpPr>
            <a:spLocks noGrp="1"/>
          </p:cNvSpPr>
          <p:nvPr>
            <p:ph type="sldNum" sz="quarter" idx="12"/>
          </p:nvPr>
        </p:nvSpPr>
        <p:spPr/>
        <p:txBody>
          <a:bodyPr/>
          <a:lstStyle/>
          <a:p>
            <a:fld id="{C62738F0-FE43-43DC-A3B5-EDC7A5D63182}" type="slidenum">
              <a:rPr lang="en-US" smtClean="0"/>
              <a:t>90</a:t>
            </a:fld>
            <a:endParaRPr lang="en-US"/>
          </a:p>
        </p:txBody>
      </p:sp>
      <p:pic>
        <p:nvPicPr>
          <p:cNvPr id="4" name="صورة 3">
            <a:extLst>
              <a:ext uri="{FF2B5EF4-FFF2-40B4-BE49-F238E27FC236}">
                <a16:creationId xmlns="" xmlns:a16="http://schemas.microsoft.com/office/drawing/2014/main" id="{5172F14D-2A4D-4751-9287-2EE447CD2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6936" y="1930225"/>
            <a:ext cx="2649577" cy="5740750"/>
          </a:xfrm>
          <a:prstGeom prst="rect">
            <a:avLst/>
          </a:prstGeom>
        </p:spPr>
      </p:pic>
      <p:pic>
        <p:nvPicPr>
          <p:cNvPr id="6" name="صورة 5" descr="صورة تحتوي على نص, وسيلة, مجفف الملابس, السلع البيضاء&#10;&#10;تم إنشاء الوصف تلقائياً">
            <a:extLst>
              <a:ext uri="{FF2B5EF4-FFF2-40B4-BE49-F238E27FC236}">
                <a16:creationId xmlns="" xmlns:a16="http://schemas.microsoft.com/office/drawing/2014/main" id="{3521563F-1FD6-40D1-BDC2-428EA6CBB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87" y="1930225"/>
            <a:ext cx="2649577" cy="5740750"/>
          </a:xfrm>
          <a:prstGeom prst="rect">
            <a:avLst/>
          </a:prstGeom>
        </p:spPr>
      </p:pic>
    </p:spTree>
    <p:extLst>
      <p:ext uri="{BB962C8B-B14F-4D97-AF65-F5344CB8AC3E}">
        <p14:creationId xmlns:p14="http://schemas.microsoft.com/office/powerpoint/2010/main" val="3670268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Slide Number Placeholder 1">
            <a:extLst>
              <a:ext uri="{FF2B5EF4-FFF2-40B4-BE49-F238E27FC236}">
                <a16:creationId xmlns="" xmlns:a16="http://schemas.microsoft.com/office/drawing/2014/main" id="{B19AE142-D1E5-4A1E-AA48-CF1BA6CCD742}"/>
              </a:ext>
            </a:extLst>
          </p:cNvPr>
          <p:cNvSpPr>
            <a:spLocks noGrp="1"/>
          </p:cNvSpPr>
          <p:nvPr>
            <p:ph type="sldNum" sz="quarter" idx="12"/>
          </p:nvPr>
        </p:nvSpPr>
        <p:spPr>
          <a:xfrm>
            <a:off x="4843463" y="9181397"/>
            <a:ext cx="1543050" cy="527403"/>
          </a:xfrm>
        </p:spPr>
        <p:txBody>
          <a:bodyPr/>
          <a:lstStyle/>
          <a:p>
            <a:fld id="{C62738F0-FE43-43DC-A3B5-EDC7A5D63182}" type="slidenum">
              <a:rPr lang="en-US" smtClean="0"/>
              <a:t>91</a:t>
            </a:fld>
            <a:endParaRPr lang="en-US"/>
          </a:p>
        </p:txBody>
      </p:sp>
      <p:sp>
        <p:nvSpPr>
          <p:cNvPr id="8" name="Rectangle 7"/>
          <p:cNvSpPr/>
          <p:nvPr/>
        </p:nvSpPr>
        <p:spPr>
          <a:xfrm>
            <a:off x="280959" y="1212334"/>
            <a:ext cx="3629520" cy="461665"/>
          </a:xfrm>
          <a:prstGeom prst="rect">
            <a:avLst/>
          </a:prstGeom>
        </p:spPr>
        <p:txBody>
          <a:bodyPr wrap="none">
            <a:spAutoFit/>
          </a:bodyPr>
          <a:lstStyle/>
          <a:p>
            <a:r>
              <a:rPr lang="en-US" sz="24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4.4.1 Flow chart – Coach :</a:t>
            </a:r>
            <a:endParaRPr lang="en-US" sz="2400" b="1" dirty="0">
              <a:solidFill>
                <a:srgbClr val="48042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1974641"/>
            <a:ext cx="6592711" cy="6340539"/>
          </a:xfrm>
          <a:prstGeom prst="rect">
            <a:avLst/>
          </a:prstGeom>
        </p:spPr>
      </p:pic>
    </p:spTree>
    <p:extLst>
      <p:ext uri="{BB962C8B-B14F-4D97-AF65-F5344CB8AC3E}">
        <p14:creationId xmlns:p14="http://schemas.microsoft.com/office/powerpoint/2010/main" val="4151669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Slide Number Placeholder 1">
            <a:extLst>
              <a:ext uri="{FF2B5EF4-FFF2-40B4-BE49-F238E27FC236}">
                <a16:creationId xmlns="" xmlns:a16="http://schemas.microsoft.com/office/drawing/2014/main" id="{B19AE142-D1E5-4A1E-AA48-CF1BA6CCD742}"/>
              </a:ext>
            </a:extLst>
          </p:cNvPr>
          <p:cNvSpPr>
            <a:spLocks noGrp="1"/>
          </p:cNvSpPr>
          <p:nvPr>
            <p:ph type="sldNum" sz="quarter" idx="12"/>
          </p:nvPr>
        </p:nvSpPr>
        <p:spPr>
          <a:xfrm>
            <a:off x="4843463" y="9181397"/>
            <a:ext cx="1543050" cy="527403"/>
          </a:xfrm>
        </p:spPr>
        <p:txBody>
          <a:bodyPr/>
          <a:lstStyle/>
          <a:p>
            <a:r>
              <a:rPr lang="en-US" dirty="0" smtClean="0"/>
              <a:t>92</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2265898"/>
            <a:ext cx="6609644" cy="5607481"/>
          </a:xfrm>
          <a:prstGeom prst="rect">
            <a:avLst/>
          </a:prstGeom>
        </p:spPr>
      </p:pic>
      <p:sp>
        <p:nvSpPr>
          <p:cNvPr id="8" name="Rectangle 7"/>
          <p:cNvSpPr/>
          <p:nvPr/>
        </p:nvSpPr>
        <p:spPr>
          <a:xfrm>
            <a:off x="280959" y="1212334"/>
            <a:ext cx="3329758" cy="461665"/>
          </a:xfrm>
          <a:prstGeom prst="rect">
            <a:avLst/>
          </a:prstGeom>
        </p:spPr>
        <p:txBody>
          <a:bodyPr wrap="none">
            <a:spAutoFit/>
          </a:bodyPr>
          <a:lstStyle/>
          <a:p>
            <a:r>
              <a:rPr lang="en-US" sz="2400" b="1" dirty="0" smtClean="0">
                <a:solidFill>
                  <a:srgbClr val="48042B"/>
                </a:solidFill>
                <a:latin typeface="Times New Roman" panose="02020603050405020304" pitchFamily="18" charset="0"/>
                <a:ea typeface="Calibri" panose="020F0502020204030204" pitchFamily="34" charset="0"/>
                <a:cs typeface="Arial" panose="020B0604020202020204" pitchFamily="34" charset="0"/>
              </a:rPr>
              <a:t>4.4.2 Flow chart – User:</a:t>
            </a:r>
            <a:endParaRPr lang="en-US" sz="2400" b="1" dirty="0">
              <a:solidFill>
                <a:srgbClr val="48042B"/>
              </a:solidFill>
            </a:endParaRPr>
          </a:p>
        </p:txBody>
      </p:sp>
    </p:spTree>
    <p:extLst>
      <p:ext uri="{BB962C8B-B14F-4D97-AF65-F5344CB8AC3E}">
        <p14:creationId xmlns:p14="http://schemas.microsoft.com/office/powerpoint/2010/main" val="17573922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6828BDC-CF21-4EFD-89CA-383CEC2E74DE}"/>
              </a:ext>
            </a:extLst>
          </p:cNvPr>
          <p:cNvSpPr>
            <a:spLocks noGrp="1"/>
          </p:cNvSpPr>
          <p:nvPr>
            <p:ph type="sldNum" sz="quarter" idx="12"/>
          </p:nvPr>
        </p:nvSpPr>
        <p:spPr/>
        <p:txBody>
          <a:bodyPr/>
          <a:lstStyle/>
          <a:p>
            <a:fld id="{C62738F0-FE43-43DC-A3B5-EDC7A5D63182}" type="slidenum">
              <a:rPr lang="en-US" smtClean="0"/>
              <a:t>93</a:t>
            </a:fld>
            <a:endParaRPr lang="en-US"/>
          </a:p>
        </p:txBody>
      </p:sp>
      <p:sp>
        <p:nvSpPr>
          <p:cNvPr id="3" name="مربع نص 2">
            <a:extLst>
              <a:ext uri="{FF2B5EF4-FFF2-40B4-BE49-F238E27FC236}">
                <a16:creationId xmlns="" xmlns:a16="http://schemas.microsoft.com/office/drawing/2014/main" id="{42FAF5E2-4EA1-4AA7-AFC9-72385CB78FAA}"/>
              </a:ext>
            </a:extLst>
          </p:cNvPr>
          <p:cNvSpPr txBox="1"/>
          <p:nvPr/>
        </p:nvSpPr>
        <p:spPr>
          <a:xfrm>
            <a:off x="240506" y="1202442"/>
            <a:ext cx="6376987" cy="8097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1800" b="1" dirty="0"/>
              <a:t>4.5 Software tools </a:t>
            </a:r>
          </a:p>
          <a:p>
            <a:pPr marL="0" marR="0">
              <a:lnSpc>
                <a:spcPct val="107000"/>
              </a:lnSpc>
              <a:spcBef>
                <a:spcPts val="0"/>
              </a:spcBef>
              <a:spcAft>
                <a:spcPts val="0"/>
              </a:spcAft>
            </a:pPr>
            <a:r>
              <a:rPr lang="en-US" sz="1800" b="1" dirty="0"/>
              <a:t>4.5.1 Flutter </a:t>
            </a:r>
          </a:p>
          <a:p>
            <a:pPr marL="0" marR="0">
              <a:lnSpc>
                <a:spcPct val="107000"/>
              </a:lnSpc>
              <a:spcBef>
                <a:spcPts val="0"/>
              </a:spcBef>
              <a:spcAft>
                <a:spcPts val="0"/>
              </a:spcAft>
            </a:pPr>
            <a:r>
              <a:rPr lang="en-US" sz="1800" dirty="0"/>
              <a:t>Flutter is an open-source UI Software Development Kit created by Google. It is used to develop applications for Android, iOS ,Linux, Mac, Windows, We chose it for advantages and capabilities to develop cross-platform apps for iOS and Android using a single codebase.</a:t>
            </a:r>
          </a:p>
          <a:p>
            <a:pPr marL="0" marR="0">
              <a:lnSpc>
                <a:spcPct val="107000"/>
              </a:lnSpc>
              <a:spcBef>
                <a:spcPts val="0"/>
              </a:spcBef>
              <a:spcAft>
                <a:spcPts val="0"/>
              </a:spcAft>
            </a:pPr>
            <a:r>
              <a:rPr lang="en-US" sz="1800" b="1" dirty="0"/>
              <a:t> 4.5.2 Firebase</a:t>
            </a:r>
          </a:p>
          <a:p>
            <a:pPr marL="0" marR="0">
              <a:lnSpc>
                <a:spcPct val="107000"/>
              </a:lnSpc>
              <a:spcBef>
                <a:spcPts val="0"/>
              </a:spcBef>
              <a:spcAft>
                <a:spcPts val="0"/>
              </a:spcAft>
            </a:pPr>
            <a:r>
              <a:rPr lang="en-US" sz="1800" b="1" dirty="0"/>
              <a:t> </a:t>
            </a:r>
            <a:r>
              <a:rPr lang="en-US" sz="1800" dirty="0"/>
              <a:t>Firebase is a toolset includes things like analytics, authentication, databases, configuration, file storage, push messaging, and the list goes on. The services are hosted in the cloud, and scale with little to no effort on the part of the developer.</a:t>
            </a:r>
          </a:p>
          <a:p>
            <a:pPr algn="l"/>
            <a:r>
              <a:rPr lang="en-US" sz="1800" b="1" dirty="0"/>
              <a:t> 4.5.3 Android Studio </a:t>
            </a:r>
            <a:r>
              <a:rPr lang="en-US" b="0" i="0" dirty="0">
                <a:solidFill>
                  <a:srgbClr val="202124"/>
                </a:solidFill>
                <a:effectLst/>
                <a:latin typeface="Roboto" panose="02000000000000000000" pitchFamily="2" charset="0"/>
              </a:rPr>
              <a:t>Android Studio is the official Integrated Development Environment (IDE) for Android app development, based on </a:t>
            </a:r>
            <a:r>
              <a:rPr lang="en-US" b="0" i="0" dirty="0">
                <a:solidFill>
                  <a:srgbClr val="202124"/>
                </a:solidFill>
                <a:effectLst/>
                <a:latin typeface="Roboto" panose="02000000000000000000" pitchFamily="2" charset="0"/>
                <a:hlinkClick r:id="rId3"/>
              </a:rPr>
              <a:t>IntelliJ IDEA </a:t>
            </a:r>
            <a:r>
              <a:rPr lang="en-US" b="0" i="0" dirty="0">
                <a:solidFill>
                  <a:srgbClr val="202124"/>
                </a:solidFill>
                <a:effectLst/>
                <a:latin typeface="Roboto" panose="02000000000000000000" pitchFamily="2" charset="0"/>
              </a:rPr>
              <a:t>. On top of IntelliJ's powerful code editor and developer tools, Android Studio offers even more features that enhance your productivity when building Android apps, such as:</a:t>
            </a:r>
          </a:p>
          <a:p>
            <a:pPr algn="l">
              <a:buFont typeface="Arial" panose="020B0604020202020204" pitchFamily="34" charset="0"/>
              <a:buChar char="•"/>
            </a:pPr>
            <a:r>
              <a:rPr lang="en-US" b="0" i="0" dirty="0">
                <a:solidFill>
                  <a:srgbClr val="202124"/>
                </a:solidFill>
                <a:effectLst/>
                <a:latin typeface="Roboto" panose="02000000000000000000" pitchFamily="2" charset="0"/>
              </a:rPr>
              <a:t>A flexible Gradle-based build system</a:t>
            </a:r>
          </a:p>
          <a:p>
            <a:pPr algn="l">
              <a:buFont typeface="Arial" panose="020B0604020202020204" pitchFamily="34" charset="0"/>
              <a:buChar char="•"/>
            </a:pPr>
            <a:r>
              <a:rPr lang="en-US" b="0" i="0" dirty="0">
                <a:solidFill>
                  <a:srgbClr val="202124"/>
                </a:solidFill>
                <a:effectLst/>
                <a:latin typeface="Roboto" panose="02000000000000000000" pitchFamily="2" charset="0"/>
              </a:rPr>
              <a:t>A fast and feature-rich emulator</a:t>
            </a:r>
          </a:p>
          <a:p>
            <a:pPr algn="l">
              <a:buFont typeface="Arial" panose="020B0604020202020204" pitchFamily="34" charset="0"/>
              <a:buChar char="•"/>
            </a:pPr>
            <a:r>
              <a:rPr lang="en-US" b="0" i="0" dirty="0">
                <a:solidFill>
                  <a:srgbClr val="202124"/>
                </a:solidFill>
                <a:effectLst/>
                <a:latin typeface="Roboto" panose="02000000000000000000" pitchFamily="2" charset="0"/>
              </a:rPr>
              <a:t>A unified environment where you can develop for all Android devices</a:t>
            </a:r>
          </a:p>
          <a:p>
            <a:pPr algn="l">
              <a:buFont typeface="Arial" panose="020B0604020202020204" pitchFamily="34" charset="0"/>
              <a:buChar char="•"/>
            </a:pPr>
            <a:r>
              <a:rPr lang="en-US" b="0" i="0" dirty="0">
                <a:solidFill>
                  <a:srgbClr val="202124"/>
                </a:solidFill>
                <a:effectLst/>
                <a:latin typeface="Roboto" panose="02000000000000000000" pitchFamily="2" charset="0"/>
              </a:rPr>
              <a:t>Apply Changes to push code and resource changes to your running app without restarting your app</a:t>
            </a:r>
          </a:p>
          <a:p>
            <a:pPr algn="l">
              <a:buFont typeface="Arial" panose="020B0604020202020204" pitchFamily="34" charset="0"/>
              <a:buChar char="•"/>
            </a:pPr>
            <a:r>
              <a:rPr lang="en-US" b="0" i="0" dirty="0">
                <a:solidFill>
                  <a:srgbClr val="202124"/>
                </a:solidFill>
                <a:effectLst/>
                <a:latin typeface="Roboto" panose="02000000000000000000" pitchFamily="2" charset="0"/>
              </a:rPr>
              <a:t>Code templates and GitHub integration to help you build common app features and import sample code</a:t>
            </a:r>
          </a:p>
          <a:p>
            <a:pPr algn="l">
              <a:buFont typeface="Arial" panose="020B0604020202020204" pitchFamily="34" charset="0"/>
              <a:buChar char="•"/>
            </a:pPr>
            <a:r>
              <a:rPr lang="en-US" b="0" i="0" dirty="0">
                <a:solidFill>
                  <a:srgbClr val="202124"/>
                </a:solidFill>
                <a:effectLst/>
                <a:latin typeface="Roboto" panose="02000000000000000000" pitchFamily="2" charset="0"/>
              </a:rPr>
              <a:t>Extensive testing tools and frameworks</a:t>
            </a:r>
          </a:p>
          <a:p>
            <a:pPr marL="0" marR="0">
              <a:lnSpc>
                <a:spcPct val="107000"/>
              </a:lnSpc>
              <a:spcBef>
                <a:spcPts val="0"/>
              </a:spcBef>
              <a:spcAft>
                <a:spcPts val="0"/>
              </a:spcAft>
            </a:pPr>
            <a:r>
              <a:rPr lang="en-US" sz="1800" dirty="0" smtClean="0"/>
              <a:t>. </a:t>
            </a:r>
            <a:endParaRPr lang="en-US" sz="1050" b="1" dirty="0"/>
          </a:p>
        </p:txBody>
      </p:sp>
    </p:spTree>
    <p:extLst>
      <p:ext uri="{BB962C8B-B14F-4D97-AF65-F5344CB8AC3E}">
        <p14:creationId xmlns:p14="http://schemas.microsoft.com/office/powerpoint/2010/main" val="4038854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A045358-E384-49D0-87B3-60D4F2CD4F7C}"/>
              </a:ext>
            </a:extLst>
          </p:cNvPr>
          <p:cNvSpPr>
            <a:spLocks noGrp="1"/>
          </p:cNvSpPr>
          <p:nvPr>
            <p:ph type="sldNum" sz="quarter" idx="12"/>
          </p:nvPr>
        </p:nvSpPr>
        <p:spPr/>
        <p:txBody>
          <a:bodyPr/>
          <a:lstStyle/>
          <a:p>
            <a:fld id="{C62738F0-FE43-43DC-A3B5-EDC7A5D63182}" type="slidenum">
              <a:rPr lang="en-US" smtClean="0"/>
              <a:t>94</a:t>
            </a:fld>
            <a:endParaRPr lang="en-US"/>
          </a:p>
        </p:txBody>
      </p:sp>
      <p:pic>
        <p:nvPicPr>
          <p:cNvPr id="4" name="صورة 3">
            <a:extLst>
              <a:ext uri="{FF2B5EF4-FFF2-40B4-BE49-F238E27FC236}">
                <a16:creationId xmlns="" xmlns:a16="http://schemas.microsoft.com/office/drawing/2014/main" id="{146CECC7-0F93-4091-BCB6-B8895E8B8FA1}"/>
              </a:ext>
            </a:extLst>
          </p:cNvPr>
          <p:cNvPicPr>
            <a:picLocks noChangeAspect="1"/>
          </p:cNvPicPr>
          <p:nvPr/>
        </p:nvPicPr>
        <p:blipFill rotWithShape="1">
          <a:blip r:embed="rId3"/>
          <a:srcRect l="27222" t="50493" r="29375" b="28418"/>
          <a:stretch/>
        </p:blipFill>
        <p:spPr>
          <a:xfrm>
            <a:off x="623887" y="4139848"/>
            <a:ext cx="4998820" cy="1365602"/>
          </a:xfrm>
          <a:prstGeom prst="rect">
            <a:avLst/>
          </a:prstGeom>
        </p:spPr>
      </p:pic>
    </p:spTree>
    <p:extLst>
      <p:ext uri="{BB962C8B-B14F-4D97-AF65-F5344CB8AC3E}">
        <p14:creationId xmlns:p14="http://schemas.microsoft.com/office/powerpoint/2010/main" val="1860979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0044149-B6A5-4823-980F-0FBC56D9CEC1}"/>
              </a:ext>
            </a:extLst>
          </p:cNvPr>
          <p:cNvSpPr>
            <a:spLocks noGrp="1"/>
          </p:cNvSpPr>
          <p:nvPr>
            <p:ph type="sldNum" sz="quarter" idx="12"/>
          </p:nvPr>
        </p:nvSpPr>
        <p:spPr/>
        <p:txBody>
          <a:bodyPr/>
          <a:lstStyle/>
          <a:p>
            <a:fld id="{C62738F0-FE43-43DC-A3B5-EDC7A5D63182}" type="slidenum">
              <a:rPr lang="en-US" smtClean="0"/>
              <a:t>95</a:t>
            </a:fld>
            <a:endParaRPr lang="en-US"/>
          </a:p>
        </p:txBody>
      </p:sp>
      <p:sp>
        <p:nvSpPr>
          <p:cNvPr id="3" name="مربع نص 2">
            <a:extLst>
              <a:ext uri="{FF2B5EF4-FFF2-40B4-BE49-F238E27FC236}">
                <a16:creationId xmlns="" xmlns:a16="http://schemas.microsoft.com/office/drawing/2014/main" id="{F401A4ED-F219-433D-BA2A-83C15197A401}"/>
              </a:ext>
            </a:extLst>
          </p:cNvPr>
          <p:cNvSpPr txBox="1"/>
          <p:nvPr/>
        </p:nvSpPr>
        <p:spPr>
          <a:xfrm>
            <a:off x="240506" y="1202442"/>
            <a:ext cx="6376987" cy="77824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2400" b="1" dirty="0"/>
              <a:t>5.1 functional testing </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sz="1800" b="1" dirty="0"/>
              <a:t>5.1.1 Unit Testing ✔</a:t>
            </a:r>
          </a:p>
          <a:p>
            <a:pPr marL="0" marR="0">
              <a:lnSpc>
                <a:spcPct val="107000"/>
              </a:lnSpc>
              <a:spcBef>
                <a:spcPts val="0"/>
              </a:spcBef>
              <a:spcAft>
                <a:spcPts val="0"/>
              </a:spcAft>
            </a:pPr>
            <a:r>
              <a:rPr lang="en-US" sz="1800" dirty="0"/>
              <a:t> Testing of individual items (e.g. modules, programs, objects, classes, etc.) As part of the coding phase, in isolation from other development items and the system as a whole.</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sz="1800" b="1" dirty="0"/>
              <a:t> 5.1.2 Integration testing ✔</a:t>
            </a:r>
          </a:p>
          <a:p>
            <a:pPr marL="0" marR="0">
              <a:lnSpc>
                <a:spcPct val="107000"/>
              </a:lnSpc>
              <a:spcBef>
                <a:spcPts val="0"/>
              </a:spcBef>
              <a:spcAft>
                <a:spcPts val="0"/>
              </a:spcAft>
            </a:pPr>
            <a:r>
              <a:rPr lang="en-US" sz="1800" dirty="0"/>
              <a:t> Testing the interfaces between major (e.g. systems level application modules) and minor (e.g. individual programs or components) items within the application, also, testing the application as whole after committing a file into a branch on GitHub.</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sz="1800" b="1" dirty="0"/>
              <a:t> 5.1.3 System testing ✔ </a:t>
            </a:r>
          </a:p>
          <a:p>
            <a:pPr marL="0" marR="0">
              <a:lnSpc>
                <a:spcPct val="107000"/>
              </a:lnSpc>
              <a:spcBef>
                <a:spcPts val="0"/>
              </a:spcBef>
              <a:spcAft>
                <a:spcPts val="0"/>
              </a:spcAft>
            </a:pPr>
            <a:r>
              <a:rPr lang="en-US" sz="1800" dirty="0"/>
              <a:t>Testing a system behavior after it is fully integrated, as a whole when development is finished, hence, the system can be tested as complete entity.</a:t>
            </a:r>
          </a:p>
          <a:p>
            <a:pPr marL="0" marR="0">
              <a:lnSpc>
                <a:spcPct val="107000"/>
              </a:lnSpc>
              <a:spcBef>
                <a:spcPts val="0"/>
              </a:spcBef>
              <a:spcAft>
                <a:spcPts val="0"/>
              </a:spcAft>
            </a:pPr>
            <a:endParaRPr lang="en-US" sz="1800" dirty="0"/>
          </a:p>
          <a:p>
            <a:pPr marL="0" marR="0">
              <a:lnSpc>
                <a:spcPct val="107000"/>
              </a:lnSpc>
              <a:spcBef>
                <a:spcPts val="0"/>
              </a:spcBef>
              <a:spcAft>
                <a:spcPts val="0"/>
              </a:spcAft>
            </a:pPr>
            <a:r>
              <a:rPr lang="en-US" sz="1800" b="1" dirty="0"/>
              <a:t> 5.1.4 Regression Testing ✔</a:t>
            </a:r>
          </a:p>
          <a:p>
            <a:pPr marL="0" marR="0">
              <a:lnSpc>
                <a:spcPct val="107000"/>
              </a:lnSpc>
              <a:spcBef>
                <a:spcPts val="0"/>
              </a:spcBef>
              <a:spcAft>
                <a:spcPts val="0"/>
              </a:spcAft>
            </a:pPr>
            <a:r>
              <a:rPr lang="en-US" sz="1800" dirty="0"/>
              <a:t> To check older functionality after integrating new functionality.</a:t>
            </a:r>
          </a:p>
          <a:p>
            <a:pPr marL="0" marR="0">
              <a:lnSpc>
                <a:spcPct val="107000"/>
              </a:lnSpc>
              <a:spcBef>
                <a:spcPts val="0"/>
              </a:spcBef>
              <a:spcAft>
                <a:spcPts val="0"/>
              </a:spcAft>
            </a:pPr>
            <a:r>
              <a:rPr lang="en-US" sz="1800" b="1" dirty="0"/>
              <a:t> </a:t>
            </a:r>
          </a:p>
          <a:p>
            <a:pPr marL="0" marR="0">
              <a:lnSpc>
                <a:spcPct val="107000"/>
              </a:lnSpc>
              <a:spcBef>
                <a:spcPts val="0"/>
              </a:spcBef>
              <a:spcAft>
                <a:spcPts val="0"/>
              </a:spcAft>
            </a:pPr>
            <a:r>
              <a:rPr lang="en-US" sz="1800" b="1" dirty="0"/>
              <a:t>5.1.5 Acceptance testing ✔ </a:t>
            </a:r>
          </a:p>
          <a:p>
            <a:pPr marL="0" marR="0">
              <a:lnSpc>
                <a:spcPct val="107000"/>
              </a:lnSpc>
              <a:spcBef>
                <a:spcPts val="0"/>
              </a:spcBef>
              <a:spcAft>
                <a:spcPts val="0"/>
              </a:spcAft>
            </a:pPr>
            <a:r>
              <a:rPr lang="en-US" sz="1800" dirty="0"/>
              <a:t>Testing to evaluate the application compliance to ensure that a it is ready to be deployed into the business, operational or production environment</a:t>
            </a:r>
            <a:r>
              <a:rPr lang="en-US" dirty="0"/>
              <a:t>. </a:t>
            </a:r>
            <a:endParaRPr lang="en-US" sz="1000" b="1" dirty="0"/>
          </a:p>
        </p:txBody>
      </p:sp>
    </p:spTree>
    <p:extLst>
      <p:ext uri="{BB962C8B-B14F-4D97-AF65-F5344CB8AC3E}">
        <p14:creationId xmlns:p14="http://schemas.microsoft.com/office/powerpoint/2010/main" val="4791627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2953910-043A-4668-903D-5A8732946D45}"/>
              </a:ext>
            </a:extLst>
          </p:cNvPr>
          <p:cNvSpPr>
            <a:spLocks noGrp="1"/>
          </p:cNvSpPr>
          <p:nvPr>
            <p:ph type="sldNum" sz="quarter" idx="12"/>
          </p:nvPr>
        </p:nvSpPr>
        <p:spPr/>
        <p:txBody>
          <a:bodyPr/>
          <a:lstStyle/>
          <a:p>
            <a:fld id="{C62738F0-FE43-43DC-A3B5-EDC7A5D63182}" type="slidenum">
              <a:rPr lang="en-US" smtClean="0"/>
              <a:t>96</a:t>
            </a:fld>
            <a:endParaRPr lang="en-US"/>
          </a:p>
        </p:txBody>
      </p:sp>
      <p:sp>
        <p:nvSpPr>
          <p:cNvPr id="3" name="مربع نص 2">
            <a:extLst>
              <a:ext uri="{FF2B5EF4-FFF2-40B4-BE49-F238E27FC236}">
                <a16:creationId xmlns="" xmlns:a16="http://schemas.microsoft.com/office/drawing/2014/main" id="{A5CF0112-44AD-42E6-93A7-54B46504AB39}"/>
              </a:ext>
            </a:extLst>
          </p:cNvPr>
          <p:cNvSpPr txBox="1"/>
          <p:nvPr/>
        </p:nvSpPr>
        <p:spPr>
          <a:xfrm>
            <a:off x="240506" y="1202442"/>
            <a:ext cx="6376987" cy="72158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3200" b="1" dirty="0"/>
              <a:t>5.2 Non-Functional Testing</a:t>
            </a:r>
          </a:p>
          <a:p>
            <a:pPr marL="0" marR="0">
              <a:lnSpc>
                <a:spcPct val="107000"/>
              </a:lnSpc>
              <a:spcBef>
                <a:spcPts val="0"/>
              </a:spcBef>
              <a:spcAft>
                <a:spcPts val="0"/>
              </a:spcAft>
            </a:pPr>
            <a:endParaRPr lang="en-US" sz="2400" b="1" dirty="0"/>
          </a:p>
          <a:p>
            <a:pPr marL="0" marR="0">
              <a:lnSpc>
                <a:spcPct val="107000"/>
              </a:lnSpc>
              <a:spcBef>
                <a:spcPts val="0"/>
              </a:spcBef>
              <a:spcAft>
                <a:spcPts val="0"/>
              </a:spcAft>
            </a:pPr>
            <a:r>
              <a:rPr lang="en-US" sz="2400" b="1" dirty="0"/>
              <a:t> 5.2.1 Performance Testing </a:t>
            </a:r>
          </a:p>
          <a:p>
            <a:pPr marL="0" marR="0">
              <a:lnSpc>
                <a:spcPct val="107000"/>
              </a:lnSpc>
              <a:spcBef>
                <a:spcPts val="0"/>
              </a:spcBef>
              <a:spcAft>
                <a:spcPts val="0"/>
              </a:spcAft>
            </a:pPr>
            <a:r>
              <a:rPr lang="en-US" sz="2400" dirty="0"/>
              <a:t>Accomplished a designated function regarding processing time and through put rate. </a:t>
            </a:r>
          </a:p>
          <a:p>
            <a:pPr marL="0" marR="0">
              <a:lnSpc>
                <a:spcPct val="107000"/>
              </a:lnSpc>
              <a:spcBef>
                <a:spcPts val="0"/>
              </a:spcBef>
              <a:spcAft>
                <a:spcPts val="0"/>
              </a:spcAft>
            </a:pPr>
            <a:endParaRPr lang="en-US" sz="2400" dirty="0"/>
          </a:p>
          <a:p>
            <a:pPr marL="0" marR="0">
              <a:lnSpc>
                <a:spcPct val="107000"/>
              </a:lnSpc>
              <a:spcBef>
                <a:spcPts val="0"/>
              </a:spcBef>
              <a:spcAft>
                <a:spcPts val="0"/>
              </a:spcAft>
            </a:pPr>
            <a:r>
              <a:rPr lang="en-US" sz="2400" b="1" dirty="0"/>
              <a:t>5.2.2 Load Testing</a:t>
            </a:r>
          </a:p>
          <a:p>
            <a:pPr marL="0" marR="0">
              <a:lnSpc>
                <a:spcPct val="107000"/>
              </a:lnSpc>
              <a:spcBef>
                <a:spcPts val="0"/>
              </a:spcBef>
              <a:spcAft>
                <a:spcPts val="0"/>
              </a:spcAft>
            </a:pPr>
            <a:r>
              <a:rPr lang="en-US" sz="2400" b="1" dirty="0"/>
              <a:t> </a:t>
            </a:r>
            <a:r>
              <a:rPr lang="en-US" sz="2400" dirty="0"/>
              <a:t>Measuring the behavior of within creasing load that can be handled by the component or system. </a:t>
            </a:r>
          </a:p>
          <a:p>
            <a:pPr marL="0" marR="0">
              <a:lnSpc>
                <a:spcPct val="107000"/>
              </a:lnSpc>
              <a:spcBef>
                <a:spcPts val="0"/>
              </a:spcBef>
              <a:spcAft>
                <a:spcPts val="0"/>
              </a:spcAft>
            </a:pPr>
            <a:endParaRPr lang="en-US" sz="2400" dirty="0"/>
          </a:p>
          <a:p>
            <a:pPr marL="0" marR="0">
              <a:lnSpc>
                <a:spcPct val="107000"/>
              </a:lnSpc>
              <a:spcBef>
                <a:spcPts val="0"/>
              </a:spcBef>
              <a:spcAft>
                <a:spcPts val="0"/>
              </a:spcAft>
            </a:pPr>
            <a:r>
              <a:rPr lang="en-US" sz="2400" b="1" dirty="0"/>
              <a:t>5.2.3 Stress Testing</a:t>
            </a:r>
          </a:p>
          <a:p>
            <a:pPr marL="0" marR="0">
              <a:lnSpc>
                <a:spcPct val="107000"/>
              </a:lnSpc>
              <a:spcBef>
                <a:spcPts val="0"/>
              </a:spcBef>
              <a:spcAft>
                <a:spcPts val="0"/>
              </a:spcAft>
            </a:pPr>
            <a:r>
              <a:rPr lang="en-US" sz="2400" b="1" dirty="0"/>
              <a:t> </a:t>
            </a:r>
            <a:r>
              <a:rPr lang="en-US" sz="2400" dirty="0"/>
              <a:t>Evaluate a system or component at or beyond the limits of its specified requirements.</a:t>
            </a:r>
          </a:p>
          <a:p>
            <a:pPr marL="0" marR="0">
              <a:lnSpc>
                <a:spcPct val="107000"/>
              </a:lnSpc>
              <a:spcBef>
                <a:spcPts val="0"/>
              </a:spcBef>
              <a:spcAft>
                <a:spcPts val="0"/>
              </a:spcAft>
            </a:pPr>
            <a:endParaRPr lang="en-US" sz="2400" dirty="0"/>
          </a:p>
          <a:p>
            <a:pPr marL="0" marR="0">
              <a:lnSpc>
                <a:spcPct val="107000"/>
              </a:lnSpc>
              <a:spcBef>
                <a:spcPts val="0"/>
              </a:spcBef>
              <a:spcAft>
                <a:spcPts val="0"/>
              </a:spcAft>
            </a:pPr>
            <a:r>
              <a:rPr lang="en-US" sz="2400" b="1" dirty="0"/>
              <a:t> 5.2.4 Security Testing</a:t>
            </a:r>
          </a:p>
          <a:p>
            <a:pPr marL="0" marR="0">
              <a:lnSpc>
                <a:spcPct val="107000"/>
              </a:lnSpc>
              <a:spcBef>
                <a:spcPts val="0"/>
              </a:spcBef>
              <a:spcAft>
                <a:spcPts val="0"/>
              </a:spcAft>
            </a:pPr>
            <a:r>
              <a:rPr lang="en-US" sz="2400" b="1" dirty="0"/>
              <a:t> </a:t>
            </a:r>
            <a:r>
              <a:rPr lang="en-US" sz="2400" dirty="0"/>
              <a:t>Testing how well the system protects against unauthorized internal or external access</a:t>
            </a:r>
            <a:endParaRPr lang="en-US" sz="900" b="1" dirty="0"/>
          </a:p>
        </p:txBody>
      </p:sp>
    </p:spTree>
    <p:extLst>
      <p:ext uri="{BB962C8B-B14F-4D97-AF65-F5344CB8AC3E}">
        <p14:creationId xmlns:p14="http://schemas.microsoft.com/office/powerpoint/2010/main" val="1001231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256F025-478B-4F97-8FA5-6098C41211F8}"/>
              </a:ext>
            </a:extLst>
          </p:cNvPr>
          <p:cNvSpPr>
            <a:spLocks noGrp="1"/>
          </p:cNvSpPr>
          <p:nvPr>
            <p:ph type="sldNum" sz="quarter" idx="12"/>
          </p:nvPr>
        </p:nvSpPr>
        <p:spPr/>
        <p:txBody>
          <a:bodyPr/>
          <a:lstStyle/>
          <a:p>
            <a:fld id="{C62738F0-FE43-43DC-A3B5-EDC7A5D63182}" type="slidenum">
              <a:rPr lang="en-US" smtClean="0"/>
              <a:t>97</a:t>
            </a:fld>
            <a:endParaRPr lang="en-US"/>
          </a:p>
        </p:txBody>
      </p:sp>
      <p:sp>
        <p:nvSpPr>
          <p:cNvPr id="3" name="مربع نص 2">
            <a:extLst>
              <a:ext uri="{FF2B5EF4-FFF2-40B4-BE49-F238E27FC236}">
                <a16:creationId xmlns="" xmlns:a16="http://schemas.microsoft.com/office/drawing/2014/main" id="{F60AE879-B68C-498B-8E17-5BDAE9B03E34}"/>
              </a:ext>
            </a:extLst>
          </p:cNvPr>
          <p:cNvSpPr txBox="1"/>
          <p:nvPr/>
        </p:nvSpPr>
        <p:spPr>
          <a:xfrm>
            <a:off x="240506" y="1089553"/>
            <a:ext cx="6376987" cy="4881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5F001B"/>
                </a:solidFill>
                <a:effectLst/>
                <a:latin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a:lnSpc>
                <a:spcPct val="107000"/>
              </a:lnSpc>
              <a:spcBef>
                <a:spcPts val="0"/>
              </a:spcBef>
              <a:spcAft>
                <a:spcPts val="0"/>
              </a:spcAft>
            </a:pPr>
            <a:r>
              <a:rPr lang="en-US" sz="3200" b="1" dirty="0" smtClean="0"/>
              <a:t>5.3 </a:t>
            </a:r>
            <a:r>
              <a:rPr lang="en-US" sz="3200" b="1" dirty="0"/>
              <a:t>Test </a:t>
            </a:r>
            <a:r>
              <a:rPr lang="en-US" sz="3200" b="1" dirty="0" smtClean="0"/>
              <a:t>Cases :</a:t>
            </a:r>
            <a:endParaRPr lang="en-US" sz="900" b="1" dirty="0"/>
          </a:p>
        </p:txBody>
      </p:sp>
      <p:graphicFrame>
        <p:nvGraphicFramePr>
          <p:cNvPr id="4" name="Table 3"/>
          <p:cNvGraphicFramePr>
            <a:graphicFrameLocks noGrp="1"/>
          </p:cNvGraphicFramePr>
          <p:nvPr>
            <p:extLst>
              <p:ext uri="{D42A27DB-BD31-4B8C-83A1-F6EECF244321}">
                <p14:modId xmlns:p14="http://schemas.microsoft.com/office/powerpoint/2010/main" val="2569740645"/>
              </p:ext>
            </p:extLst>
          </p:nvPr>
        </p:nvGraphicFramePr>
        <p:xfrm>
          <a:off x="191910" y="1651170"/>
          <a:ext cx="6389511" cy="7314565"/>
        </p:xfrm>
        <a:graphic>
          <a:graphicData uri="http://schemas.openxmlformats.org/drawingml/2006/table">
            <a:tbl>
              <a:tblPr firstRow="1" firstCol="1" bandRow="1">
                <a:tableStyleId>{5C22544A-7EE6-4342-B048-85BDC9FD1C3A}</a:tableStyleId>
              </a:tblPr>
              <a:tblGrid>
                <a:gridCol w="882231"/>
                <a:gridCol w="734623"/>
                <a:gridCol w="1437127"/>
                <a:gridCol w="1085874"/>
                <a:gridCol w="858996"/>
                <a:gridCol w="776309"/>
                <a:gridCol w="614351"/>
              </a:tblGrid>
              <a:tr h="0">
                <a:tc>
                  <a:txBody>
                    <a:bodyPr/>
                    <a:lstStyle/>
                    <a:p>
                      <a:pPr marL="0" marR="0">
                        <a:lnSpc>
                          <a:spcPct val="115000"/>
                        </a:lnSpc>
                        <a:spcBef>
                          <a:spcPts val="0"/>
                        </a:spcBef>
                        <a:spcAft>
                          <a:spcPts val="0"/>
                        </a:spcAft>
                      </a:pPr>
                      <a:r>
                        <a:rPr lang="en-US" sz="1100" dirty="0">
                          <a:effectLst/>
                        </a:rPr>
                        <a:t>Test Case 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Test Scenario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Test steps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Test data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Expected results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Actual results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Pass or Fail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r h="1362906">
                <a:tc>
                  <a:txBody>
                    <a:bodyPr/>
                    <a:lstStyle/>
                    <a:p>
                      <a:pPr marL="0" marR="0">
                        <a:lnSpc>
                          <a:spcPct val="115000"/>
                        </a:lnSpc>
                        <a:spcBef>
                          <a:spcPts val="0"/>
                        </a:spcBef>
                        <a:spcAft>
                          <a:spcPts val="0"/>
                        </a:spcAft>
                      </a:pPr>
                      <a:r>
                        <a:rPr lang="en-US" sz="1100">
                          <a:effectLst/>
                        </a:rPr>
                        <a:t>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Check user register with valid data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1. Open application </a:t>
                      </a:r>
                    </a:p>
                    <a:p>
                      <a:pPr marL="0" marR="0">
                        <a:lnSpc>
                          <a:spcPct val="115000"/>
                        </a:lnSpc>
                        <a:spcBef>
                          <a:spcPts val="0"/>
                        </a:spcBef>
                        <a:spcAft>
                          <a:spcPts val="0"/>
                        </a:spcAft>
                      </a:pPr>
                      <a:r>
                        <a:rPr lang="en-US" sz="1100">
                          <a:effectLst/>
                        </a:rPr>
                        <a:t>2. Chooses Sign up</a:t>
                      </a:r>
                    </a:p>
                    <a:p>
                      <a:pPr marL="0" marR="0">
                        <a:lnSpc>
                          <a:spcPct val="115000"/>
                        </a:lnSpc>
                        <a:spcBef>
                          <a:spcPts val="0"/>
                        </a:spcBef>
                        <a:spcAft>
                          <a:spcPts val="0"/>
                        </a:spcAft>
                      </a:pPr>
                      <a:r>
                        <a:rPr lang="en-US" sz="1100">
                          <a:effectLst/>
                        </a:rPr>
                        <a:t>3. Enter First name </a:t>
                      </a:r>
                    </a:p>
                    <a:p>
                      <a:pPr marL="0" marR="0">
                        <a:lnSpc>
                          <a:spcPct val="115000"/>
                        </a:lnSpc>
                        <a:spcBef>
                          <a:spcPts val="0"/>
                        </a:spcBef>
                        <a:spcAft>
                          <a:spcPts val="0"/>
                        </a:spcAft>
                      </a:pPr>
                      <a:r>
                        <a:rPr lang="en-US" sz="1100">
                          <a:effectLst/>
                        </a:rPr>
                        <a:t>4. Enter Last Name </a:t>
                      </a:r>
                    </a:p>
                    <a:p>
                      <a:pPr marL="0" marR="0">
                        <a:lnSpc>
                          <a:spcPct val="115000"/>
                        </a:lnSpc>
                        <a:spcBef>
                          <a:spcPts val="0"/>
                        </a:spcBef>
                        <a:spcAft>
                          <a:spcPts val="0"/>
                        </a:spcAft>
                      </a:pPr>
                      <a:r>
                        <a:rPr lang="en-US" sz="1100">
                          <a:effectLst/>
                        </a:rPr>
                        <a:t>5. Enter email </a:t>
                      </a:r>
                    </a:p>
                    <a:p>
                      <a:pPr marL="0" marR="0">
                        <a:lnSpc>
                          <a:spcPct val="115000"/>
                        </a:lnSpc>
                        <a:spcBef>
                          <a:spcPts val="0"/>
                        </a:spcBef>
                        <a:spcAft>
                          <a:spcPts val="0"/>
                        </a:spcAft>
                      </a:pPr>
                      <a:r>
                        <a:rPr lang="en-US" sz="1100">
                          <a:effectLst/>
                        </a:rPr>
                        <a:t>6. Enter password </a:t>
                      </a:r>
                    </a:p>
                    <a:p>
                      <a:pPr marL="0" marR="0">
                        <a:lnSpc>
                          <a:spcPct val="115000"/>
                        </a:lnSpc>
                        <a:spcBef>
                          <a:spcPts val="0"/>
                        </a:spcBef>
                        <a:spcAft>
                          <a:spcPts val="0"/>
                        </a:spcAft>
                      </a:pPr>
                      <a:r>
                        <a:rPr lang="en-US" sz="1100">
                          <a:effectLst/>
                        </a:rPr>
                        <a:t>7. confirm password </a:t>
                      </a:r>
                    </a:p>
                    <a:p>
                      <a:pPr marL="0" marR="0">
                        <a:lnSpc>
                          <a:spcPct val="115000"/>
                        </a:lnSpc>
                        <a:spcBef>
                          <a:spcPts val="0"/>
                        </a:spcBef>
                        <a:spcAft>
                          <a:spcPts val="0"/>
                        </a:spcAft>
                      </a:pPr>
                      <a:r>
                        <a:rPr lang="en-US" sz="1100">
                          <a:effectLst/>
                        </a:rPr>
                        <a:t>8. Enter Phone Number </a:t>
                      </a:r>
                    </a:p>
                    <a:p>
                      <a:pPr marL="0" marR="0">
                        <a:lnSpc>
                          <a:spcPct val="115000"/>
                        </a:lnSpc>
                        <a:spcBef>
                          <a:spcPts val="0"/>
                        </a:spcBef>
                        <a:spcAft>
                          <a:spcPts val="0"/>
                        </a:spcAft>
                      </a:pPr>
                      <a:r>
                        <a:rPr lang="en-US" sz="1100">
                          <a:effectLst/>
                        </a:rPr>
                        <a:t>9. Tap on “Submit”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Full name=  Amir Nasser </a:t>
                      </a:r>
                    </a:p>
                    <a:p>
                      <a:pPr marL="0" marR="0">
                        <a:lnSpc>
                          <a:spcPct val="115000"/>
                        </a:lnSpc>
                        <a:spcBef>
                          <a:spcPts val="0"/>
                        </a:spcBef>
                        <a:spcAft>
                          <a:spcPts val="0"/>
                        </a:spcAft>
                      </a:pPr>
                      <a:r>
                        <a:rPr lang="en-US" sz="1100">
                          <a:effectLst/>
                        </a:rPr>
                        <a:t>Email= amirnasser989@gmail.com Password: 1234567 </a:t>
                      </a:r>
                    </a:p>
                    <a:p>
                      <a:pPr marL="0" marR="0">
                        <a:lnSpc>
                          <a:spcPct val="115000"/>
                        </a:lnSpc>
                        <a:spcBef>
                          <a:spcPts val="0"/>
                        </a:spcBef>
                        <a:spcAft>
                          <a:spcPts val="0"/>
                        </a:spcAft>
                      </a:pPr>
                      <a:r>
                        <a:rPr lang="en-US" sz="1100">
                          <a:effectLst/>
                        </a:rPr>
                        <a:t>Confirm Password: 1234567</a:t>
                      </a:r>
                    </a:p>
                    <a:p>
                      <a:pPr marL="0" marR="0">
                        <a:lnSpc>
                          <a:spcPct val="115000"/>
                        </a:lnSpc>
                        <a:spcBef>
                          <a:spcPts val="0"/>
                        </a:spcBef>
                        <a:spcAft>
                          <a:spcPts val="0"/>
                        </a:spcAft>
                      </a:pPr>
                      <a:r>
                        <a:rPr lang="en-US" sz="1100">
                          <a:effectLst/>
                        </a:rPr>
                        <a:t>Phone number: 01016330876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User will be proceeded to the next step.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As expected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r h="1362906">
                <a:tc>
                  <a:txBody>
                    <a:bodyPr/>
                    <a:lstStyle/>
                    <a:p>
                      <a:pPr marL="0" marR="0">
                        <a:lnSpc>
                          <a:spcPct val="115000"/>
                        </a:lnSpc>
                        <a:spcBef>
                          <a:spcPts val="0"/>
                        </a:spcBef>
                        <a:spcAft>
                          <a:spcPts val="0"/>
                        </a:spcAft>
                      </a:pPr>
                      <a:r>
                        <a:rPr lang="en-US" sz="1100">
                          <a:effectLst/>
                        </a:rPr>
                        <a:t>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Check user register with invalid Email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1. Open application </a:t>
                      </a:r>
                    </a:p>
                    <a:p>
                      <a:pPr marL="0" marR="0">
                        <a:lnSpc>
                          <a:spcPct val="115000"/>
                        </a:lnSpc>
                        <a:spcBef>
                          <a:spcPts val="0"/>
                        </a:spcBef>
                        <a:spcAft>
                          <a:spcPts val="0"/>
                        </a:spcAft>
                      </a:pPr>
                      <a:r>
                        <a:rPr lang="en-US" sz="1100">
                          <a:effectLst/>
                        </a:rPr>
                        <a:t>2. Chooses Sign up</a:t>
                      </a:r>
                    </a:p>
                    <a:p>
                      <a:pPr marL="0" marR="0">
                        <a:lnSpc>
                          <a:spcPct val="115000"/>
                        </a:lnSpc>
                        <a:spcBef>
                          <a:spcPts val="0"/>
                        </a:spcBef>
                        <a:spcAft>
                          <a:spcPts val="0"/>
                        </a:spcAft>
                      </a:pPr>
                      <a:r>
                        <a:rPr lang="en-US" sz="1100">
                          <a:effectLst/>
                        </a:rPr>
                        <a:t>3. Enter First name </a:t>
                      </a:r>
                    </a:p>
                    <a:p>
                      <a:pPr marL="0" marR="0">
                        <a:lnSpc>
                          <a:spcPct val="115000"/>
                        </a:lnSpc>
                        <a:spcBef>
                          <a:spcPts val="0"/>
                        </a:spcBef>
                        <a:spcAft>
                          <a:spcPts val="0"/>
                        </a:spcAft>
                      </a:pPr>
                      <a:r>
                        <a:rPr lang="en-US" sz="1100">
                          <a:effectLst/>
                        </a:rPr>
                        <a:t>4. Enter Last Name </a:t>
                      </a:r>
                    </a:p>
                    <a:p>
                      <a:pPr marL="0" marR="0">
                        <a:lnSpc>
                          <a:spcPct val="115000"/>
                        </a:lnSpc>
                        <a:spcBef>
                          <a:spcPts val="0"/>
                        </a:spcBef>
                        <a:spcAft>
                          <a:spcPts val="0"/>
                        </a:spcAft>
                      </a:pPr>
                      <a:r>
                        <a:rPr lang="en-US" sz="1100">
                          <a:effectLst/>
                        </a:rPr>
                        <a:t>5. Enter email </a:t>
                      </a:r>
                    </a:p>
                    <a:p>
                      <a:pPr marL="0" marR="0">
                        <a:lnSpc>
                          <a:spcPct val="115000"/>
                        </a:lnSpc>
                        <a:spcBef>
                          <a:spcPts val="0"/>
                        </a:spcBef>
                        <a:spcAft>
                          <a:spcPts val="0"/>
                        </a:spcAft>
                      </a:pPr>
                      <a:r>
                        <a:rPr lang="en-US" sz="1100">
                          <a:effectLst/>
                        </a:rPr>
                        <a:t>6. Enter password </a:t>
                      </a:r>
                    </a:p>
                    <a:p>
                      <a:pPr marL="0" marR="0">
                        <a:lnSpc>
                          <a:spcPct val="115000"/>
                        </a:lnSpc>
                        <a:spcBef>
                          <a:spcPts val="0"/>
                        </a:spcBef>
                        <a:spcAft>
                          <a:spcPts val="0"/>
                        </a:spcAft>
                      </a:pPr>
                      <a:r>
                        <a:rPr lang="en-US" sz="1100">
                          <a:effectLst/>
                        </a:rPr>
                        <a:t>7. confirm password </a:t>
                      </a:r>
                    </a:p>
                    <a:p>
                      <a:pPr marL="0" marR="0">
                        <a:lnSpc>
                          <a:spcPct val="115000"/>
                        </a:lnSpc>
                        <a:spcBef>
                          <a:spcPts val="0"/>
                        </a:spcBef>
                        <a:spcAft>
                          <a:spcPts val="0"/>
                        </a:spcAft>
                      </a:pPr>
                      <a:r>
                        <a:rPr lang="en-US" sz="1100">
                          <a:effectLst/>
                        </a:rPr>
                        <a:t>8. Enter Phone Number </a:t>
                      </a:r>
                    </a:p>
                    <a:p>
                      <a:pPr marL="0" marR="0">
                        <a:lnSpc>
                          <a:spcPct val="115000"/>
                        </a:lnSpc>
                        <a:spcBef>
                          <a:spcPts val="0"/>
                        </a:spcBef>
                        <a:spcAft>
                          <a:spcPts val="0"/>
                        </a:spcAft>
                      </a:pPr>
                      <a:r>
                        <a:rPr lang="en-US" sz="1100">
                          <a:effectLst/>
                        </a:rPr>
                        <a:t>9. Tap on “Submit”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dirty="0">
                          <a:effectLst/>
                        </a:rPr>
                        <a:t>Full name=  Amir Nasser</a:t>
                      </a:r>
                    </a:p>
                    <a:p>
                      <a:pPr marL="0" marR="0">
                        <a:lnSpc>
                          <a:spcPct val="115000"/>
                        </a:lnSpc>
                        <a:spcBef>
                          <a:spcPts val="0"/>
                        </a:spcBef>
                        <a:spcAft>
                          <a:spcPts val="0"/>
                        </a:spcAft>
                      </a:pPr>
                      <a:r>
                        <a:rPr lang="en-US" sz="1100" dirty="0">
                          <a:effectLst/>
                        </a:rPr>
                        <a:t>Email= amirnasser989@gmailcom Password: 1234567 </a:t>
                      </a:r>
                    </a:p>
                    <a:p>
                      <a:pPr marL="0" marR="0">
                        <a:lnSpc>
                          <a:spcPct val="115000"/>
                        </a:lnSpc>
                        <a:spcBef>
                          <a:spcPts val="0"/>
                        </a:spcBef>
                        <a:spcAft>
                          <a:spcPts val="0"/>
                        </a:spcAft>
                      </a:pPr>
                      <a:r>
                        <a:rPr lang="en-US" sz="1100" dirty="0">
                          <a:effectLst/>
                        </a:rPr>
                        <a:t>Confirm Password: 1234567</a:t>
                      </a:r>
                    </a:p>
                    <a:p>
                      <a:pPr marL="0" marR="0">
                        <a:lnSpc>
                          <a:spcPct val="115000"/>
                        </a:lnSpc>
                        <a:spcBef>
                          <a:spcPts val="0"/>
                        </a:spcBef>
                        <a:spcAft>
                          <a:spcPts val="0"/>
                        </a:spcAft>
                      </a:pPr>
                      <a:r>
                        <a:rPr lang="en-US" sz="1100" dirty="0">
                          <a:effectLst/>
                        </a:rPr>
                        <a:t>Phone number: 01016330876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User cannot be proceeded to the next step.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Error while processing user credential / Invalid Email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Fail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r h="2012680">
                <a:tc>
                  <a:txBody>
                    <a:bodyPr/>
                    <a:lstStyle/>
                    <a:p>
                      <a:pPr marL="0" marR="0">
                        <a:lnSpc>
                          <a:spcPct val="115000"/>
                        </a:lnSpc>
                        <a:spcBef>
                          <a:spcPts val="0"/>
                        </a:spcBef>
                        <a:spcAft>
                          <a:spcPts val="0"/>
                        </a:spcAft>
                      </a:pPr>
                      <a:r>
                        <a:rPr lang="en-US" sz="1100" dirty="0">
                          <a:effectLst/>
                        </a:rPr>
                        <a:t>03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dirty="0">
                          <a:effectLst/>
                        </a:rPr>
                        <a:t>Check user register with invalid Confirm password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dirty="0">
                          <a:effectLst/>
                        </a:rPr>
                        <a:t>1. Open application </a:t>
                      </a:r>
                    </a:p>
                    <a:p>
                      <a:pPr marL="0" marR="0">
                        <a:lnSpc>
                          <a:spcPct val="115000"/>
                        </a:lnSpc>
                        <a:spcBef>
                          <a:spcPts val="0"/>
                        </a:spcBef>
                        <a:spcAft>
                          <a:spcPts val="0"/>
                        </a:spcAft>
                      </a:pPr>
                      <a:r>
                        <a:rPr lang="en-US" sz="1100" dirty="0">
                          <a:effectLst/>
                        </a:rPr>
                        <a:t>2. Chooses Sign up</a:t>
                      </a:r>
                    </a:p>
                    <a:p>
                      <a:pPr marL="0" marR="0">
                        <a:lnSpc>
                          <a:spcPct val="115000"/>
                        </a:lnSpc>
                        <a:spcBef>
                          <a:spcPts val="0"/>
                        </a:spcBef>
                        <a:spcAft>
                          <a:spcPts val="0"/>
                        </a:spcAft>
                      </a:pPr>
                      <a:r>
                        <a:rPr lang="en-US" sz="1100" dirty="0">
                          <a:effectLst/>
                        </a:rPr>
                        <a:t>3. Enter First name </a:t>
                      </a:r>
                    </a:p>
                    <a:p>
                      <a:pPr marL="0" marR="0">
                        <a:lnSpc>
                          <a:spcPct val="115000"/>
                        </a:lnSpc>
                        <a:spcBef>
                          <a:spcPts val="0"/>
                        </a:spcBef>
                        <a:spcAft>
                          <a:spcPts val="0"/>
                        </a:spcAft>
                      </a:pPr>
                      <a:r>
                        <a:rPr lang="en-US" sz="1100" dirty="0">
                          <a:effectLst/>
                        </a:rPr>
                        <a:t>4. Enter Last Name </a:t>
                      </a:r>
                    </a:p>
                    <a:p>
                      <a:pPr marL="0" marR="0">
                        <a:lnSpc>
                          <a:spcPct val="115000"/>
                        </a:lnSpc>
                        <a:spcBef>
                          <a:spcPts val="0"/>
                        </a:spcBef>
                        <a:spcAft>
                          <a:spcPts val="0"/>
                        </a:spcAft>
                      </a:pPr>
                      <a:r>
                        <a:rPr lang="en-US" sz="1100" dirty="0">
                          <a:effectLst/>
                        </a:rPr>
                        <a:t>5. Enter email </a:t>
                      </a:r>
                    </a:p>
                    <a:p>
                      <a:pPr marL="0" marR="0">
                        <a:lnSpc>
                          <a:spcPct val="115000"/>
                        </a:lnSpc>
                        <a:spcBef>
                          <a:spcPts val="0"/>
                        </a:spcBef>
                        <a:spcAft>
                          <a:spcPts val="0"/>
                        </a:spcAft>
                      </a:pPr>
                      <a:r>
                        <a:rPr lang="en-US" sz="1100" dirty="0">
                          <a:effectLst/>
                        </a:rPr>
                        <a:t>6. Enter password </a:t>
                      </a:r>
                    </a:p>
                    <a:p>
                      <a:pPr marL="0" marR="0">
                        <a:lnSpc>
                          <a:spcPct val="115000"/>
                        </a:lnSpc>
                        <a:spcBef>
                          <a:spcPts val="0"/>
                        </a:spcBef>
                        <a:spcAft>
                          <a:spcPts val="0"/>
                        </a:spcAft>
                      </a:pPr>
                      <a:r>
                        <a:rPr lang="en-US" sz="1100" dirty="0">
                          <a:effectLst/>
                        </a:rPr>
                        <a:t>7. confirm password </a:t>
                      </a:r>
                    </a:p>
                    <a:p>
                      <a:pPr marL="0" marR="0">
                        <a:lnSpc>
                          <a:spcPct val="115000"/>
                        </a:lnSpc>
                        <a:spcBef>
                          <a:spcPts val="0"/>
                        </a:spcBef>
                        <a:spcAft>
                          <a:spcPts val="0"/>
                        </a:spcAft>
                      </a:pPr>
                      <a:r>
                        <a:rPr lang="en-US" sz="1100" dirty="0">
                          <a:effectLst/>
                        </a:rPr>
                        <a:t>8. Enter Phone Number </a:t>
                      </a:r>
                    </a:p>
                    <a:p>
                      <a:pPr marL="0" marR="0">
                        <a:lnSpc>
                          <a:spcPct val="115000"/>
                        </a:lnSpc>
                        <a:spcBef>
                          <a:spcPts val="0"/>
                        </a:spcBef>
                        <a:spcAft>
                          <a:spcPts val="0"/>
                        </a:spcAft>
                      </a:pPr>
                      <a:r>
                        <a:rPr lang="en-US" sz="1100" dirty="0">
                          <a:effectLst/>
                        </a:rPr>
                        <a:t>9. Tap on “Submit”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Full name=  Amir Nasser </a:t>
                      </a:r>
                    </a:p>
                    <a:p>
                      <a:pPr marL="0" marR="0">
                        <a:lnSpc>
                          <a:spcPct val="115000"/>
                        </a:lnSpc>
                        <a:spcBef>
                          <a:spcPts val="0"/>
                        </a:spcBef>
                        <a:spcAft>
                          <a:spcPts val="0"/>
                        </a:spcAft>
                      </a:pPr>
                      <a:r>
                        <a:rPr lang="en-US" sz="1100">
                          <a:effectLst/>
                        </a:rPr>
                        <a:t>Email= amirnasser989@gmail.com Password: 1234567 </a:t>
                      </a:r>
                    </a:p>
                    <a:p>
                      <a:pPr marL="0" marR="0">
                        <a:lnSpc>
                          <a:spcPct val="115000"/>
                        </a:lnSpc>
                        <a:spcBef>
                          <a:spcPts val="0"/>
                        </a:spcBef>
                        <a:spcAft>
                          <a:spcPts val="0"/>
                        </a:spcAft>
                      </a:pPr>
                      <a:r>
                        <a:rPr lang="en-US" sz="1100">
                          <a:effectLst/>
                        </a:rPr>
                        <a:t>Confirm Password: 123456</a:t>
                      </a:r>
                    </a:p>
                    <a:p>
                      <a:pPr marL="0" marR="0">
                        <a:lnSpc>
                          <a:spcPct val="115000"/>
                        </a:lnSpc>
                        <a:spcBef>
                          <a:spcPts val="0"/>
                        </a:spcBef>
                        <a:spcAft>
                          <a:spcPts val="0"/>
                        </a:spcAft>
                      </a:pPr>
                      <a:r>
                        <a:rPr lang="en-US" sz="1100">
                          <a:effectLst/>
                        </a:rPr>
                        <a:t>Phone number: 01016330876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User cannot be proceeded to the next step.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a:effectLst/>
                        </a:rPr>
                        <a:t>Password doesn’t match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100" dirty="0">
                          <a:effectLst/>
                        </a:rPr>
                        <a:t>Fail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bl>
          </a:graphicData>
        </a:graphic>
      </p:graphicFrame>
    </p:spTree>
    <p:extLst>
      <p:ext uri="{BB962C8B-B14F-4D97-AF65-F5344CB8AC3E}">
        <p14:creationId xmlns:p14="http://schemas.microsoft.com/office/powerpoint/2010/main" val="16647484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948DB33-795C-485B-AB61-A9F10249DA07}"/>
              </a:ext>
            </a:extLst>
          </p:cNvPr>
          <p:cNvSpPr>
            <a:spLocks noGrp="1"/>
          </p:cNvSpPr>
          <p:nvPr>
            <p:ph type="sldNum" sz="quarter" idx="12"/>
          </p:nvPr>
        </p:nvSpPr>
        <p:spPr/>
        <p:txBody>
          <a:bodyPr/>
          <a:lstStyle/>
          <a:p>
            <a:fld id="{C62738F0-FE43-43DC-A3B5-EDC7A5D63182}" type="slidenum">
              <a:rPr lang="en-US" smtClean="0"/>
              <a:t>98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89739451"/>
              </p:ext>
            </p:extLst>
          </p:nvPr>
        </p:nvGraphicFramePr>
        <p:xfrm>
          <a:off x="224262" y="1279032"/>
          <a:ext cx="6389511" cy="7606284"/>
        </p:xfrm>
        <a:graphic>
          <a:graphicData uri="http://schemas.openxmlformats.org/drawingml/2006/table">
            <a:tbl>
              <a:tblPr firstRow="1" firstCol="1" bandRow="1">
                <a:tableStyleId>{5C22544A-7EE6-4342-B048-85BDC9FD1C3A}</a:tableStyleId>
              </a:tblPr>
              <a:tblGrid>
                <a:gridCol w="882231"/>
                <a:gridCol w="734623"/>
                <a:gridCol w="1437127"/>
                <a:gridCol w="1085874"/>
                <a:gridCol w="858996"/>
                <a:gridCol w="776309"/>
                <a:gridCol w="614351"/>
              </a:tblGrid>
              <a:tr h="2946400">
                <a:tc>
                  <a:txBody>
                    <a:bodyPr/>
                    <a:lstStyle/>
                    <a:p>
                      <a:pPr marL="0" marR="0">
                        <a:lnSpc>
                          <a:spcPct val="115000"/>
                        </a:lnSpc>
                        <a:spcBef>
                          <a:spcPts val="0"/>
                        </a:spcBef>
                        <a:spcAft>
                          <a:spcPts val="0"/>
                        </a:spcAft>
                      </a:pPr>
                      <a:r>
                        <a:rPr lang="en-US" sz="1400" dirty="0">
                          <a:effectLst/>
                        </a:rPr>
                        <a:t>04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Check user register with invalid password doesn’t match confirm password</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1. Open application </a:t>
                      </a:r>
                    </a:p>
                    <a:p>
                      <a:pPr marL="0" marR="0">
                        <a:lnSpc>
                          <a:spcPct val="115000"/>
                        </a:lnSpc>
                        <a:spcBef>
                          <a:spcPts val="0"/>
                        </a:spcBef>
                        <a:spcAft>
                          <a:spcPts val="0"/>
                        </a:spcAft>
                      </a:pPr>
                      <a:r>
                        <a:rPr lang="en-US" sz="1400" dirty="0">
                          <a:effectLst/>
                        </a:rPr>
                        <a:t>2. Chooses Sign up</a:t>
                      </a:r>
                    </a:p>
                    <a:p>
                      <a:pPr marL="0" marR="0">
                        <a:lnSpc>
                          <a:spcPct val="115000"/>
                        </a:lnSpc>
                        <a:spcBef>
                          <a:spcPts val="0"/>
                        </a:spcBef>
                        <a:spcAft>
                          <a:spcPts val="0"/>
                        </a:spcAft>
                      </a:pPr>
                      <a:r>
                        <a:rPr lang="en-US" sz="1400" dirty="0">
                          <a:effectLst/>
                        </a:rPr>
                        <a:t>3. Enter First name </a:t>
                      </a:r>
                    </a:p>
                    <a:p>
                      <a:pPr marL="0" marR="0">
                        <a:lnSpc>
                          <a:spcPct val="115000"/>
                        </a:lnSpc>
                        <a:spcBef>
                          <a:spcPts val="0"/>
                        </a:spcBef>
                        <a:spcAft>
                          <a:spcPts val="0"/>
                        </a:spcAft>
                      </a:pPr>
                      <a:r>
                        <a:rPr lang="en-US" sz="1400" dirty="0">
                          <a:effectLst/>
                        </a:rPr>
                        <a:t>4. Enter Last Name </a:t>
                      </a:r>
                    </a:p>
                    <a:p>
                      <a:pPr marL="0" marR="0">
                        <a:lnSpc>
                          <a:spcPct val="115000"/>
                        </a:lnSpc>
                        <a:spcBef>
                          <a:spcPts val="0"/>
                        </a:spcBef>
                        <a:spcAft>
                          <a:spcPts val="0"/>
                        </a:spcAft>
                      </a:pPr>
                      <a:r>
                        <a:rPr lang="en-US" sz="1400" dirty="0">
                          <a:effectLst/>
                        </a:rPr>
                        <a:t>5. Enter email </a:t>
                      </a:r>
                    </a:p>
                    <a:p>
                      <a:pPr marL="0" marR="0">
                        <a:lnSpc>
                          <a:spcPct val="115000"/>
                        </a:lnSpc>
                        <a:spcBef>
                          <a:spcPts val="0"/>
                        </a:spcBef>
                        <a:spcAft>
                          <a:spcPts val="0"/>
                        </a:spcAft>
                      </a:pPr>
                      <a:r>
                        <a:rPr lang="en-US" sz="1400" dirty="0">
                          <a:effectLst/>
                        </a:rPr>
                        <a:t>6. Enter password </a:t>
                      </a:r>
                    </a:p>
                    <a:p>
                      <a:pPr marL="0" marR="0">
                        <a:lnSpc>
                          <a:spcPct val="115000"/>
                        </a:lnSpc>
                        <a:spcBef>
                          <a:spcPts val="0"/>
                        </a:spcBef>
                        <a:spcAft>
                          <a:spcPts val="0"/>
                        </a:spcAft>
                      </a:pPr>
                      <a:r>
                        <a:rPr lang="en-US" sz="1400" dirty="0">
                          <a:effectLst/>
                        </a:rPr>
                        <a:t>7. confirm password </a:t>
                      </a:r>
                    </a:p>
                    <a:p>
                      <a:pPr marL="0" marR="0">
                        <a:lnSpc>
                          <a:spcPct val="115000"/>
                        </a:lnSpc>
                        <a:spcBef>
                          <a:spcPts val="0"/>
                        </a:spcBef>
                        <a:spcAft>
                          <a:spcPts val="0"/>
                        </a:spcAft>
                      </a:pPr>
                      <a:r>
                        <a:rPr lang="en-US" sz="1400" dirty="0">
                          <a:effectLst/>
                        </a:rPr>
                        <a:t>8. Enter Phone Number </a:t>
                      </a:r>
                    </a:p>
                    <a:p>
                      <a:pPr marL="0" marR="0">
                        <a:lnSpc>
                          <a:spcPct val="115000"/>
                        </a:lnSpc>
                        <a:spcBef>
                          <a:spcPts val="0"/>
                        </a:spcBef>
                        <a:spcAft>
                          <a:spcPts val="0"/>
                        </a:spcAft>
                      </a:pPr>
                      <a:r>
                        <a:rPr lang="en-US" sz="1400" dirty="0">
                          <a:effectLst/>
                        </a:rPr>
                        <a:t>9. Tap on “Submit”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a:effectLst/>
                        </a:rPr>
                        <a:t>Full name=  Amir Nasser</a:t>
                      </a:r>
                    </a:p>
                    <a:p>
                      <a:pPr marL="0" marR="0">
                        <a:lnSpc>
                          <a:spcPct val="115000"/>
                        </a:lnSpc>
                        <a:spcBef>
                          <a:spcPts val="0"/>
                        </a:spcBef>
                        <a:spcAft>
                          <a:spcPts val="0"/>
                        </a:spcAft>
                      </a:pPr>
                      <a:r>
                        <a:rPr lang="en-US" sz="1400">
                          <a:effectLst/>
                        </a:rPr>
                        <a:t>Email= amirnasser989@gmail.com Password: 123456</a:t>
                      </a:r>
                    </a:p>
                    <a:p>
                      <a:pPr marL="0" marR="0">
                        <a:lnSpc>
                          <a:spcPct val="115000"/>
                        </a:lnSpc>
                        <a:spcBef>
                          <a:spcPts val="0"/>
                        </a:spcBef>
                        <a:spcAft>
                          <a:spcPts val="0"/>
                        </a:spcAft>
                      </a:pPr>
                      <a:r>
                        <a:rPr lang="en-US" sz="1400">
                          <a:effectLst/>
                        </a:rPr>
                        <a:t>Confirm Password: 1234567</a:t>
                      </a:r>
                    </a:p>
                    <a:p>
                      <a:pPr marL="0" marR="0">
                        <a:lnSpc>
                          <a:spcPct val="115000"/>
                        </a:lnSpc>
                        <a:spcBef>
                          <a:spcPts val="0"/>
                        </a:spcBef>
                        <a:spcAft>
                          <a:spcPts val="0"/>
                        </a:spcAft>
                      </a:pPr>
                      <a:r>
                        <a:rPr lang="en-US" sz="1400">
                          <a:effectLst/>
                        </a:rPr>
                        <a:t>Phone number: 01016330876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a:effectLst/>
                        </a:rPr>
                        <a:t>User cannot be proceeded to the next step.</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a:effectLst/>
                        </a:rPr>
                        <a:t>Password doesn’t match</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a:effectLst/>
                        </a:rPr>
                        <a:t>Fail</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r h="2946400">
                <a:tc>
                  <a:txBody>
                    <a:bodyPr/>
                    <a:lstStyle/>
                    <a:p>
                      <a:pPr marL="0" marR="0">
                        <a:lnSpc>
                          <a:spcPct val="115000"/>
                        </a:lnSpc>
                        <a:spcBef>
                          <a:spcPts val="0"/>
                        </a:spcBef>
                        <a:spcAft>
                          <a:spcPts val="0"/>
                        </a:spcAft>
                      </a:pPr>
                      <a:r>
                        <a:rPr lang="en-US" sz="1400" dirty="0">
                          <a:effectLst/>
                        </a:rPr>
                        <a:t>05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a:effectLst/>
                        </a:rPr>
                        <a:t>Check user register with invalid Phone number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1. Open application </a:t>
                      </a:r>
                    </a:p>
                    <a:p>
                      <a:pPr marL="0" marR="0">
                        <a:lnSpc>
                          <a:spcPct val="115000"/>
                        </a:lnSpc>
                        <a:spcBef>
                          <a:spcPts val="0"/>
                        </a:spcBef>
                        <a:spcAft>
                          <a:spcPts val="0"/>
                        </a:spcAft>
                      </a:pPr>
                      <a:r>
                        <a:rPr lang="en-US" sz="1400" dirty="0">
                          <a:effectLst/>
                        </a:rPr>
                        <a:t>2. Chooses Sign up</a:t>
                      </a:r>
                    </a:p>
                    <a:p>
                      <a:pPr marL="0" marR="0">
                        <a:lnSpc>
                          <a:spcPct val="115000"/>
                        </a:lnSpc>
                        <a:spcBef>
                          <a:spcPts val="0"/>
                        </a:spcBef>
                        <a:spcAft>
                          <a:spcPts val="0"/>
                        </a:spcAft>
                      </a:pPr>
                      <a:r>
                        <a:rPr lang="en-US" sz="1400" dirty="0">
                          <a:effectLst/>
                        </a:rPr>
                        <a:t>3. Enter First name </a:t>
                      </a:r>
                    </a:p>
                    <a:p>
                      <a:pPr marL="0" marR="0">
                        <a:lnSpc>
                          <a:spcPct val="115000"/>
                        </a:lnSpc>
                        <a:spcBef>
                          <a:spcPts val="0"/>
                        </a:spcBef>
                        <a:spcAft>
                          <a:spcPts val="0"/>
                        </a:spcAft>
                      </a:pPr>
                      <a:r>
                        <a:rPr lang="en-US" sz="1400" dirty="0">
                          <a:effectLst/>
                        </a:rPr>
                        <a:t>4. Enter Last Name </a:t>
                      </a:r>
                    </a:p>
                    <a:p>
                      <a:pPr marL="0" marR="0">
                        <a:lnSpc>
                          <a:spcPct val="115000"/>
                        </a:lnSpc>
                        <a:spcBef>
                          <a:spcPts val="0"/>
                        </a:spcBef>
                        <a:spcAft>
                          <a:spcPts val="0"/>
                        </a:spcAft>
                      </a:pPr>
                      <a:r>
                        <a:rPr lang="en-US" sz="1400" dirty="0">
                          <a:effectLst/>
                        </a:rPr>
                        <a:t>5. Enter email </a:t>
                      </a:r>
                    </a:p>
                    <a:p>
                      <a:pPr marL="0" marR="0">
                        <a:lnSpc>
                          <a:spcPct val="115000"/>
                        </a:lnSpc>
                        <a:spcBef>
                          <a:spcPts val="0"/>
                        </a:spcBef>
                        <a:spcAft>
                          <a:spcPts val="0"/>
                        </a:spcAft>
                      </a:pPr>
                      <a:r>
                        <a:rPr lang="en-US" sz="1400" dirty="0">
                          <a:effectLst/>
                        </a:rPr>
                        <a:t>6. Enter password </a:t>
                      </a:r>
                    </a:p>
                    <a:p>
                      <a:pPr marL="0" marR="0">
                        <a:lnSpc>
                          <a:spcPct val="115000"/>
                        </a:lnSpc>
                        <a:spcBef>
                          <a:spcPts val="0"/>
                        </a:spcBef>
                        <a:spcAft>
                          <a:spcPts val="0"/>
                        </a:spcAft>
                      </a:pPr>
                      <a:r>
                        <a:rPr lang="en-US" sz="1400" dirty="0">
                          <a:effectLst/>
                        </a:rPr>
                        <a:t>7. confirm password </a:t>
                      </a:r>
                    </a:p>
                    <a:p>
                      <a:pPr marL="0" marR="0">
                        <a:lnSpc>
                          <a:spcPct val="115000"/>
                        </a:lnSpc>
                        <a:spcBef>
                          <a:spcPts val="0"/>
                        </a:spcBef>
                        <a:spcAft>
                          <a:spcPts val="0"/>
                        </a:spcAft>
                      </a:pPr>
                      <a:r>
                        <a:rPr lang="en-US" sz="1400" dirty="0">
                          <a:effectLst/>
                        </a:rPr>
                        <a:t>8. Enter Phone Number </a:t>
                      </a:r>
                    </a:p>
                    <a:p>
                      <a:pPr marL="0" marR="0">
                        <a:lnSpc>
                          <a:spcPct val="115000"/>
                        </a:lnSpc>
                        <a:spcBef>
                          <a:spcPts val="0"/>
                        </a:spcBef>
                        <a:spcAft>
                          <a:spcPts val="0"/>
                        </a:spcAft>
                      </a:pPr>
                      <a:r>
                        <a:rPr lang="en-US" sz="1400" dirty="0">
                          <a:effectLst/>
                        </a:rPr>
                        <a:t>9. Tap on “Submit”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Full name=  Amir Nasser</a:t>
                      </a:r>
                    </a:p>
                    <a:p>
                      <a:pPr marL="0" marR="0">
                        <a:lnSpc>
                          <a:spcPct val="115000"/>
                        </a:lnSpc>
                        <a:spcBef>
                          <a:spcPts val="0"/>
                        </a:spcBef>
                        <a:spcAft>
                          <a:spcPts val="0"/>
                        </a:spcAft>
                      </a:pPr>
                      <a:r>
                        <a:rPr lang="en-US" sz="1400" dirty="0">
                          <a:effectLst/>
                        </a:rPr>
                        <a:t>Email= amirnasser989@gmail.com Password: 1234567 </a:t>
                      </a:r>
                    </a:p>
                    <a:p>
                      <a:pPr marL="0" marR="0">
                        <a:lnSpc>
                          <a:spcPct val="115000"/>
                        </a:lnSpc>
                        <a:spcBef>
                          <a:spcPts val="0"/>
                        </a:spcBef>
                        <a:spcAft>
                          <a:spcPts val="0"/>
                        </a:spcAft>
                      </a:pPr>
                      <a:r>
                        <a:rPr lang="en-US" sz="1400" dirty="0">
                          <a:effectLst/>
                        </a:rPr>
                        <a:t>Confirm Password: 1234567</a:t>
                      </a:r>
                    </a:p>
                    <a:p>
                      <a:pPr marL="0" marR="0">
                        <a:lnSpc>
                          <a:spcPct val="115000"/>
                        </a:lnSpc>
                        <a:spcBef>
                          <a:spcPts val="0"/>
                        </a:spcBef>
                        <a:spcAft>
                          <a:spcPts val="0"/>
                        </a:spcAft>
                      </a:pPr>
                      <a:r>
                        <a:rPr lang="en-US" sz="1400" dirty="0">
                          <a:effectLst/>
                        </a:rPr>
                        <a:t>Phone number: 010163308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User cannot be proceeded to the next step.</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Invalid Phone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c>
                  <a:txBody>
                    <a:bodyPr/>
                    <a:lstStyle/>
                    <a:p>
                      <a:pPr marL="0" marR="0">
                        <a:lnSpc>
                          <a:spcPct val="115000"/>
                        </a:lnSpc>
                        <a:spcBef>
                          <a:spcPts val="0"/>
                        </a:spcBef>
                        <a:spcAft>
                          <a:spcPts val="0"/>
                        </a:spcAft>
                      </a:pPr>
                      <a:r>
                        <a:rPr lang="en-US" sz="1400" dirty="0">
                          <a:effectLst/>
                        </a:rPr>
                        <a:t>Fail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9100" marR="39100" marT="0" marB="0"/>
                </a:tc>
              </a:tr>
            </a:tbl>
          </a:graphicData>
        </a:graphic>
      </p:graphicFrame>
    </p:spTree>
    <p:extLst>
      <p:ext uri="{BB962C8B-B14F-4D97-AF65-F5344CB8AC3E}">
        <p14:creationId xmlns:p14="http://schemas.microsoft.com/office/powerpoint/2010/main" val="3546908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9BD4539-4E1E-42CF-B82A-D0828BE64AA1}"/>
              </a:ext>
            </a:extLst>
          </p:cNvPr>
          <p:cNvSpPr>
            <a:spLocks noGrp="1"/>
          </p:cNvSpPr>
          <p:nvPr>
            <p:ph type="sldNum" sz="quarter" idx="12"/>
          </p:nvPr>
        </p:nvSpPr>
        <p:spPr>
          <a:xfrm>
            <a:off x="4975543" y="6347810"/>
            <a:ext cx="1543050" cy="409679"/>
          </a:xfrm>
        </p:spPr>
        <p:txBody>
          <a:bodyPr/>
          <a:lstStyle/>
          <a:p>
            <a:fld id="{C62738F0-FE43-43DC-A3B5-EDC7A5D63182}" type="slidenum">
              <a:rPr lang="en-US" smtClean="0"/>
              <a:t>99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112496886"/>
              </p:ext>
            </p:extLst>
          </p:nvPr>
        </p:nvGraphicFramePr>
        <p:xfrm>
          <a:off x="569701" y="1138641"/>
          <a:ext cx="5915024" cy="7634082"/>
        </p:xfrm>
        <a:graphic>
          <a:graphicData uri="http://schemas.openxmlformats.org/drawingml/2006/table">
            <a:tbl>
              <a:tblPr firstRow="1" firstCol="1" bandRow="1">
                <a:tableStyleId>{5C22544A-7EE6-4342-B048-85BDC9FD1C3A}</a:tableStyleId>
              </a:tblPr>
              <a:tblGrid>
                <a:gridCol w="573789"/>
                <a:gridCol w="714231"/>
                <a:gridCol w="1043195"/>
                <a:gridCol w="1506275"/>
                <a:gridCol w="783187"/>
                <a:gridCol w="728782"/>
                <a:gridCol w="565565"/>
              </a:tblGrid>
              <a:tr h="1048705">
                <a:tc>
                  <a:txBody>
                    <a:bodyPr/>
                    <a:lstStyle/>
                    <a:p>
                      <a:pPr marL="0" marR="0">
                        <a:lnSpc>
                          <a:spcPct val="115000"/>
                        </a:lnSpc>
                        <a:spcBef>
                          <a:spcPts val="0"/>
                        </a:spcBef>
                        <a:spcAft>
                          <a:spcPts val="0"/>
                        </a:spcAft>
                      </a:pPr>
                      <a:r>
                        <a:rPr lang="en-US" sz="1600" dirty="0">
                          <a:effectLst/>
                        </a:rPr>
                        <a:t>Test Case 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Test Scenario</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Test steps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Test data</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Expected results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Actual results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Pass or Fail</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r>
              <a:tr h="1846964">
                <a:tc>
                  <a:txBody>
                    <a:bodyPr/>
                    <a:lstStyle/>
                    <a:p>
                      <a:pPr marL="0" marR="0">
                        <a:lnSpc>
                          <a:spcPct val="115000"/>
                        </a:lnSpc>
                        <a:spcBef>
                          <a:spcPts val="0"/>
                        </a:spcBef>
                        <a:spcAft>
                          <a:spcPts val="0"/>
                        </a:spcAft>
                      </a:pPr>
                      <a:r>
                        <a:rPr lang="en-US" sz="1600">
                          <a:effectLst/>
                        </a:rPr>
                        <a:t>06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dirty="0">
                          <a:effectLst/>
                        </a:rPr>
                        <a:t>Check user sign in with valid data</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200">
                          <a:effectLst/>
                        </a:rPr>
                        <a:t>1. Open app </a:t>
                      </a:r>
                      <a:endParaRPr lang="en-US" sz="1600">
                        <a:effectLst/>
                      </a:endParaRPr>
                    </a:p>
                    <a:p>
                      <a:pPr marL="0" marR="0">
                        <a:lnSpc>
                          <a:spcPct val="115000"/>
                        </a:lnSpc>
                        <a:spcBef>
                          <a:spcPts val="0"/>
                        </a:spcBef>
                        <a:spcAft>
                          <a:spcPts val="0"/>
                        </a:spcAft>
                      </a:pPr>
                      <a:r>
                        <a:rPr lang="en-US" sz="1200">
                          <a:effectLst/>
                        </a:rPr>
                        <a:t>2. Tap sign in </a:t>
                      </a:r>
                      <a:endParaRPr lang="en-US" sz="1600">
                        <a:effectLst/>
                      </a:endParaRPr>
                    </a:p>
                    <a:p>
                      <a:pPr marL="0" marR="0">
                        <a:lnSpc>
                          <a:spcPct val="115000"/>
                        </a:lnSpc>
                        <a:spcBef>
                          <a:spcPts val="0"/>
                        </a:spcBef>
                        <a:spcAft>
                          <a:spcPts val="0"/>
                        </a:spcAft>
                      </a:pPr>
                      <a:r>
                        <a:rPr lang="en-US" sz="1200">
                          <a:effectLst/>
                        </a:rPr>
                        <a:t>3. Enter Email</a:t>
                      </a:r>
                      <a:endParaRPr lang="en-US" sz="1600">
                        <a:effectLst/>
                      </a:endParaRPr>
                    </a:p>
                    <a:p>
                      <a:pPr marL="0" marR="0">
                        <a:lnSpc>
                          <a:spcPct val="115000"/>
                        </a:lnSpc>
                        <a:spcBef>
                          <a:spcPts val="0"/>
                        </a:spcBef>
                        <a:spcAft>
                          <a:spcPts val="0"/>
                        </a:spcAft>
                      </a:pPr>
                      <a:r>
                        <a:rPr lang="en-US" sz="1200">
                          <a:effectLst/>
                        </a:rPr>
                        <a:t>4. Enter password </a:t>
                      </a:r>
                      <a:endParaRPr lang="en-US" sz="1600">
                        <a:effectLst/>
                      </a:endParaRPr>
                    </a:p>
                    <a:p>
                      <a:pPr marL="0" marR="0">
                        <a:lnSpc>
                          <a:spcPct val="115000"/>
                        </a:lnSpc>
                        <a:spcBef>
                          <a:spcPts val="0"/>
                        </a:spcBef>
                        <a:spcAft>
                          <a:spcPts val="0"/>
                        </a:spcAft>
                      </a:pPr>
                      <a:r>
                        <a:rPr lang="en-US" sz="1200">
                          <a:effectLst/>
                        </a:rPr>
                        <a:t>5. tap login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dirty="0">
                          <a:effectLst/>
                        </a:rPr>
                        <a:t>Email=</a:t>
                      </a:r>
                    </a:p>
                    <a:p>
                      <a:pPr marL="0" marR="0">
                        <a:lnSpc>
                          <a:spcPct val="115000"/>
                        </a:lnSpc>
                        <a:spcBef>
                          <a:spcPts val="0"/>
                        </a:spcBef>
                        <a:spcAft>
                          <a:spcPts val="0"/>
                        </a:spcAft>
                      </a:pPr>
                      <a:r>
                        <a:rPr lang="en-US" sz="1600" u="sng" dirty="0">
                          <a:effectLst/>
                          <a:hlinkClick r:id="rId3"/>
                        </a:rPr>
                        <a:t>amirnasser989@gmail.com</a:t>
                      </a:r>
                      <a:endParaRPr lang="en-US" sz="1600" dirty="0">
                        <a:effectLst/>
                      </a:endParaRPr>
                    </a:p>
                    <a:p>
                      <a:pPr marL="0" marR="0">
                        <a:lnSpc>
                          <a:spcPct val="115000"/>
                        </a:lnSpc>
                        <a:spcBef>
                          <a:spcPts val="0"/>
                        </a:spcBef>
                        <a:spcAft>
                          <a:spcPts val="0"/>
                        </a:spcAft>
                      </a:pPr>
                      <a:r>
                        <a:rPr lang="en-US" sz="1600" dirty="0">
                          <a:effectLst/>
                        </a:rPr>
                        <a:t> </a:t>
                      </a:r>
                    </a:p>
                    <a:p>
                      <a:pPr marL="0" marR="0">
                        <a:lnSpc>
                          <a:spcPct val="115000"/>
                        </a:lnSpc>
                        <a:spcBef>
                          <a:spcPts val="0"/>
                        </a:spcBef>
                        <a:spcAft>
                          <a:spcPts val="0"/>
                        </a:spcAft>
                      </a:pPr>
                      <a:r>
                        <a:rPr lang="en-US" sz="1600" dirty="0">
                          <a:effectLst/>
                        </a:rPr>
                        <a:t>password= 1234567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User will be proceeded to the next step.</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As Expected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Pass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r>
              <a:tr h="2113051">
                <a:tc>
                  <a:txBody>
                    <a:bodyPr/>
                    <a:lstStyle/>
                    <a:p>
                      <a:pPr marL="0" marR="0">
                        <a:lnSpc>
                          <a:spcPct val="115000"/>
                        </a:lnSpc>
                        <a:spcBef>
                          <a:spcPts val="0"/>
                        </a:spcBef>
                        <a:spcAft>
                          <a:spcPts val="0"/>
                        </a:spcAft>
                      </a:pPr>
                      <a:r>
                        <a:rPr lang="en-US" sz="1600">
                          <a:effectLst/>
                        </a:rPr>
                        <a:t>07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Check user sign in with invalid Email</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200">
                          <a:effectLst/>
                        </a:rPr>
                        <a:t>1. Open app </a:t>
                      </a:r>
                      <a:endParaRPr lang="en-US" sz="1600">
                        <a:effectLst/>
                      </a:endParaRPr>
                    </a:p>
                    <a:p>
                      <a:pPr marL="0" marR="0">
                        <a:lnSpc>
                          <a:spcPct val="115000"/>
                        </a:lnSpc>
                        <a:spcBef>
                          <a:spcPts val="0"/>
                        </a:spcBef>
                        <a:spcAft>
                          <a:spcPts val="0"/>
                        </a:spcAft>
                      </a:pPr>
                      <a:r>
                        <a:rPr lang="en-US" sz="1200">
                          <a:effectLst/>
                        </a:rPr>
                        <a:t>2. Tap sign in </a:t>
                      </a:r>
                      <a:endParaRPr lang="en-US" sz="1600">
                        <a:effectLst/>
                      </a:endParaRPr>
                    </a:p>
                    <a:p>
                      <a:pPr marL="0" marR="0">
                        <a:lnSpc>
                          <a:spcPct val="115000"/>
                        </a:lnSpc>
                        <a:spcBef>
                          <a:spcPts val="0"/>
                        </a:spcBef>
                        <a:spcAft>
                          <a:spcPts val="0"/>
                        </a:spcAft>
                      </a:pPr>
                      <a:r>
                        <a:rPr lang="en-US" sz="1200">
                          <a:effectLst/>
                        </a:rPr>
                        <a:t>3. Enter invalid Email</a:t>
                      </a:r>
                      <a:endParaRPr lang="en-US" sz="1600">
                        <a:effectLst/>
                      </a:endParaRPr>
                    </a:p>
                    <a:p>
                      <a:pPr marL="0" marR="0">
                        <a:lnSpc>
                          <a:spcPct val="115000"/>
                        </a:lnSpc>
                        <a:spcBef>
                          <a:spcPts val="0"/>
                        </a:spcBef>
                        <a:spcAft>
                          <a:spcPts val="0"/>
                        </a:spcAft>
                      </a:pPr>
                      <a:r>
                        <a:rPr lang="en-US" sz="1200">
                          <a:effectLst/>
                        </a:rPr>
                        <a:t>4. Enter password </a:t>
                      </a:r>
                      <a:endParaRPr lang="en-US" sz="1600">
                        <a:effectLst/>
                      </a:endParaRPr>
                    </a:p>
                    <a:p>
                      <a:pPr marL="0" marR="0">
                        <a:lnSpc>
                          <a:spcPct val="115000"/>
                        </a:lnSpc>
                        <a:spcBef>
                          <a:spcPts val="0"/>
                        </a:spcBef>
                        <a:spcAft>
                          <a:spcPts val="0"/>
                        </a:spcAft>
                      </a:pPr>
                      <a:r>
                        <a:rPr lang="en-US" sz="1200">
                          <a:effectLst/>
                        </a:rPr>
                        <a:t>5. tap login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Email=</a:t>
                      </a:r>
                    </a:p>
                    <a:p>
                      <a:pPr marL="0" marR="0">
                        <a:lnSpc>
                          <a:spcPct val="115000"/>
                        </a:lnSpc>
                        <a:spcBef>
                          <a:spcPts val="0"/>
                        </a:spcBef>
                        <a:spcAft>
                          <a:spcPts val="0"/>
                        </a:spcAft>
                      </a:pPr>
                      <a:r>
                        <a:rPr lang="en-US" sz="1600" u="sng">
                          <a:effectLst/>
                          <a:hlinkClick r:id="rId4"/>
                        </a:rPr>
                        <a:t>amirnasser989@gmail.cm</a:t>
                      </a:r>
                      <a:endParaRPr lang="en-US" sz="1600">
                        <a:effectLst/>
                      </a:endParaRPr>
                    </a:p>
                    <a:p>
                      <a:pPr marL="0" marR="0">
                        <a:lnSpc>
                          <a:spcPct val="115000"/>
                        </a:lnSpc>
                        <a:spcBef>
                          <a:spcPts val="0"/>
                        </a:spcBef>
                        <a:spcAft>
                          <a:spcPts val="0"/>
                        </a:spcAft>
                      </a:pPr>
                      <a:r>
                        <a:rPr lang="en-US" sz="1600">
                          <a:effectLst/>
                        </a:rPr>
                        <a:t> </a:t>
                      </a:r>
                    </a:p>
                    <a:p>
                      <a:pPr marL="0" marR="0">
                        <a:lnSpc>
                          <a:spcPct val="115000"/>
                        </a:lnSpc>
                        <a:spcBef>
                          <a:spcPts val="0"/>
                        </a:spcBef>
                        <a:spcAft>
                          <a:spcPts val="0"/>
                        </a:spcAft>
                      </a:pPr>
                      <a:r>
                        <a:rPr lang="en-US" sz="1600">
                          <a:effectLst/>
                        </a:rPr>
                        <a:t>password= 1234567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User cannot be proceeded to the next step.</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User cannot be found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Fail</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r>
              <a:tr h="2379137">
                <a:tc>
                  <a:txBody>
                    <a:bodyPr/>
                    <a:lstStyle/>
                    <a:p>
                      <a:pPr marL="0" marR="0">
                        <a:lnSpc>
                          <a:spcPct val="115000"/>
                        </a:lnSpc>
                        <a:spcBef>
                          <a:spcPts val="0"/>
                        </a:spcBef>
                        <a:spcAft>
                          <a:spcPts val="0"/>
                        </a:spcAft>
                      </a:pPr>
                      <a:r>
                        <a:rPr lang="en-US" sz="1600">
                          <a:effectLst/>
                        </a:rPr>
                        <a:t>08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Check user sign in with invalid </a:t>
                      </a:r>
                    </a:p>
                    <a:p>
                      <a:pPr marL="0" marR="0">
                        <a:lnSpc>
                          <a:spcPct val="115000"/>
                        </a:lnSpc>
                        <a:spcBef>
                          <a:spcPts val="0"/>
                        </a:spcBef>
                        <a:spcAft>
                          <a:spcPts val="0"/>
                        </a:spcAft>
                      </a:pPr>
                      <a:r>
                        <a:rPr lang="en-US" sz="1600">
                          <a:effectLst/>
                        </a:rPr>
                        <a:t>password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200">
                          <a:effectLst/>
                        </a:rPr>
                        <a:t>1. Open app </a:t>
                      </a:r>
                      <a:endParaRPr lang="en-US" sz="1600">
                        <a:effectLst/>
                      </a:endParaRPr>
                    </a:p>
                    <a:p>
                      <a:pPr marL="0" marR="0">
                        <a:lnSpc>
                          <a:spcPct val="115000"/>
                        </a:lnSpc>
                        <a:spcBef>
                          <a:spcPts val="0"/>
                        </a:spcBef>
                        <a:spcAft>
                          <a:spcPts val="0"/>
                        </a:spcAft>
                      </a:pPr>
                      <a:r>
                        <a:rPr lang="en-US" sz="1200">
                          <a:effectLst/>
                        </a:rPr>
                        <a:t>2. Tap sign in </a:t>
                      </a:r>
                      <a:endParaRPr lang="en-US" sz="1600">
                        <a:effectLst/>
                      </a:endParaRPr>
                    </a:p>
                    <a:p>
                      <a:pPr marL="0" marR="0">
                        <a:lnSpc>
                          <a:spcPct val="115000"/>
                        </a:lnSpc>
                        <a:spcBef>
                          <a:spcPts val="0"/>
                        </a:spcBef>
                        <a:spcAft>
                          <a:spcPts val="0"/>
                        </a:spcAft>
                      </a:pPr>
                      <a:r>
                        <a:rPr lang="en-US" sz="1200">
                          <a:effectLst/>
                        </a:rPr>
                        <a:t>3. Enter Email</a:t>
                      </a:r>
                      <a:endParaRPr lang="en-US" sz="1600">
                        <a:effectLst/>
                      </a:endParaRPr>
                    </a:p>
                    <a:p>
                      <a:pPr marL="0" marR="0">
                        <a:lnSpc>
                          <a:spcPct val="115000"/>
                        </a:lnSpc>
                        <a:spcBef>
                          <a:spcPts val="0"/>
                        </a:spcBef>
                        <a:spcAft>
                          <a:spcPts val="0"/>
                        </a:spcAft>
                      </a:pPr>
                      <a:r>
                        <a:rPr lang="en-US" sz="1200">
                          <a:effectLst/>
                        </a:rPr>
                        <a:t>4. Enter invalid password </a:t>
                      </a:r>
                      <a:endParaRPr lang="en-US" sz="1600">
                        <a:effectLst/>
                      </a:endParaRPr>
                    </a:p>
                    <a:p>
                      <a:pPr marL="0" marR="0">
                        <a:lnSpc>
                          <a:spcPct val="115000"/>
                        </a:lnSpc>
                        <a:spcBef>
                          <a:spcPts val="0"/>
                        </a:spcBef>
                        <a:spcAft>
                          <a:spcPts val="0"/>
                        </a:spcAft>
                      </a:pPr>
                      <a:r>
                        <a:rPr lang="en-US" sz="1200">
                          <a:effectLst/>
                        </a:rPr>
                        <a:t>5. tap login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Email=</a:t>
                      </a:r>
                    </a:p>
                    <a:p>
                      <a:pPr marL="0" marR="0">
                        <a:lnSpc>
                          <a:spcPct val="115000"/>
                        </a:lnSpc>
                        <a:spcBef>
                          <a:spcPts val="0"/>
                        </a:spcBef>
                        <a:spcAft>
                          <a:spcPts val="0"/>
                        </a:spcAft>
                      </a:pPr>
                      <a:r>
                        <a:rPr lang="en-US" sz="1600" u="sng">
                          <a:effectLst/>
                          <a:hlinkClick r:id="rId4"/>
                        </a:rPr>
                        <a:t>amirnasser989@gmail.cm</a:t>
                      </a:r>
                      <a:endParaRPr lang="en-US" sz="1600">
                        <a:effectLst/>
                      </a:endParaRPr>
                    </a:p>
                    <a:p>
                      <a:pPr marL="0" marR="0">
                        <a:lnSpc>
                          <a:spcPct val="115000"/>
                        </a:lnSpc>
                        <a:spcBef>
                          <a:spcPts val="0"/>
                        </a:spcBef>
                        <a:spcAft>
                          <a:spcPts val="0"/>
                        </a:spcAft>
                      </a:pPr>
                      <a:r>
                        <a:rPr lang="en-US" sz="1600">
                          <a:effectLst/>
                        </a:rPr>
                        <a:t> </a:t>
                      </a:r>
                    </a:p>
                    <a:p>
                      <a:pPr marL="0" marR="0">
                        <a:lnSpc>
                          <a:spcPct val="115000"/>
                        </a:lnSpc>
                        <a:spcBef>
                          <a:spcPts val="0"/>
                        </a:spcBef>
                        <a:spcAft>
                          <a:spcPts val="0"/>
                        </a:spcAft>
                      </a:pPr>
                      <a:r>
                        <a:rPr lang="en-US" sz="1600">
                          <a:effectLst/>
                        </a:rPr>
                        <a:t>password= 123456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User cannot be proceeded to the next step.</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a:effectLst/>
                        </a:rPr>
                        <a:t>Wrong password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c>
                  <a:txBody>
                    <a:bodyPr/>
                    <a:lstStyle/>
                    <a:p>
                      <a:pPr marL="0" marR="0">
                        <a:lnSpc>
                          <a:spcPct val="115000"/>
                        </a:lnSpc>
                        <a:spcBef>
                          <a:spcPts val="0"/>
                        </a:spcBef>
                        <a:spcAft>
                          <a:spcPts val="0"/>
                        </a:spcAft>
                      </a:pPr>
                      <a:r>
                        <a:rPr lang="en-US" sz="1600" dirty="0">
                          <a:effectLst/>
                        </a:rPr>
                        <a:t>Fail</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323" marR="68323" marT="0" marB="0"/>
                </a:tc>
              </a:tr>
            </a:tbl>
          </a:graphicData>
        </a:graphic>
      </p:graphicFrame>
    </p:spTree>
    <p:extLst>
      <p:ext uri="{BB962C8B-B14F-4D97-AF65-F5344CB8AC3E}">
        <p14:creationId xmlns:p14="http://schemas.microsoft.com/office/powerpoint/2010/main" val="7415891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806</TotalTime>
  <Words>5592</Words>
  <Application>Microsoft Office PowerPoint</Application>
  <PresentationFormat>A4 Paper (210x297 mm)</PresentationFormat>
  <Paragraphs>1181</Paragraphs>
  <Slides>106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Arial</vt:lpstr>
      <vt:lpstr>Calibri</vt:lpstr>
      <vt:lpstr>Calibri Light</vt:lpstr>
      <vt:lpstr>FreeSans</vt:lpstr>
      <vt:lpstr>Liberation Serif</vt:lpstr>
      <vt:lpstr>Noto Sans CJK SC Regular</vt:lpstr>
      <vt:lpstr>Roboto</vt:lpstr>
      <vt:lpstr>Segoe UI</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Kareem Bendary</dc:creator>
  <cp:lastModifiedBy>amir nasser</cp:lastModifiedBy>
  <cp:revision>62</cp:revision>
  <dcterms:created xsi:type="dcterms:W3CDTF">2021-06-30T01:03:21Z</dcterms:created>
  <dcterms:modified xsi:type="dcterms:W3CDTF">2021-07-04T18:12:55Z</dcterms:modified>
</cp:coreProperties>
</file>